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0" r:id="rId3"/>
    <p:sldId id="266" r:id="rId4"/>
    <p:sldId id="267" r:id="rId5"/>
    <p:sldId id="262" r:id="rId6"/>
    <p:sldId id="257" r:id="rId7"/>
    <p:sldId id="274" r:id="rId8"/>
    <p:sldId id="271" r:id="rId9"/>
    <p:sldId id="273" r:id="rId10"/>
    <p:sldId id="268" r:id="rId11"/>
    <p:sldId id="263"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6932" autoAdjust="0"/>
  </p:normalViewPr>
  <p:slideViewPr>
    <p:cSldViewPr snapToGrid="0">
      <p:cViewPr varScale="1">
        <p:scale>
          <a:sx n="75" d="100"/>
          <a:sy n="75" d="100"/>
        </p:scale>
        <p:origin x="883"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B38B5-46FD-40A9-BBEE-37D94D322946}"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1EECC-F33A-4656-A42E-3530F49B0C7E}" type="slidenum">
              <a:rPr lang="en-US" smtClean="0"/>
              <a:t>‹#›</a:t>
            </a:fld>
            <a:endParaRPr lang="en-US"/>
          </a:p>
        </p:txBody>
      </p:sp>
    </p:spTree>
    <p:extLst>
      <p:ext uri="{BB962C8B-B14F-4D97-AF65-F5344CB8AC3E}">
        <p14:creationId xmlns:p14="http://schemas.microsoft.com/office/powerpoint/2010/main" val="3392971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rescribedfire.net/pdf/2021-National-Rx-Fire-Use-Report_FINAL.pdf"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C:\Users\kblankenship\Downloads\s41598-022-06002-3.pd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Interested in fuel </a:t>
            </a:r>
            <a:r>
              <a:rPr lang="en-US" dirty="0" err="1"/>
              <a:t>tx</a:t>
            </a:r>
            <a:r>
              <a:rPr lang="en-US" dirty="0"/>
              <a:t> effectiveness when encountered by wildfire &gt; need info on treatments</a:t>
            </a:r>
          </a:p>
          <a:p>
            <a:pPr lvl="1"/>
            <a:r>
              <a:rPr lang="en-US" dirty="0"/>
              <a:t>No reporting system for all burns; no known public repository for burning on private lands</a:t>
            </a:r>
          </a:p>
          <a:p>
            <a:pPr lvl="1"/>
            <a:endParaRPr lang="en-US" dirty="0"/>
          </a:p>
          <a:p>
            <a:pPr lvl="1"/>
            <a:r>
              <a:rPr lang="en-US" dirty="0"/>
              <a:t>Interested in an all lands approach b/c:</a:t>
            </a:r>
          </a:p>
          <a:p>
            <a:pPr marL="628650" lvl="1" indent="-171450">
              <a:buFont typeface="Arial" panose="020B0604020202020204" pitchFamily="34" charset="0"/>
              <a:buChar char="•"/>
            </a:pPr>
            <a:r>
              <a:rPr lang="en-US" dirty="0"/>
              <a:t>Data suggests that US-wide most prescribed burning is happening on state and private land</a:t>
            </a:r>
          </a:p>
          <a:p>
            <a:pPr marL="628650" lvl="1" indent="-171450">
              <a:buFont typeface="Arial" panose="020B0604020202020204" pitchFamily="34" charset="0"/>
              <a:buChar char="•"/>
            </a:pPr>
            <a:r>
              <a:rPr lang="en-US" dirty="0"/>
              <a:t>Private lands transmit a lot of wildfire to national forests (Downing et al. </a:t>
            </a:r>
            <a:r>
              <a:rPr lang="en-US"/>
              <a:t>2022)</a:t>
            </a:r>
            <a:endParaRPr lang="en-US" dirty="0"/>
          </a:p>
          <a:p>
            <a:pPr lvl="1"/>
            <a:endParaRPr lang="en-US" i="1"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i="1" dirty="0"/>
              <a:t>Report info: </a:t>
            </a:r>
            <a:r>
              <a:rPr lang="en-US" i="1" dirty="0">
                <a:hlinkClick r:id="rId3"/>
              </a:rPr>
              <a:t>2021-National-Rx-Fire-Use-Report_FINAL.pdf (prescribedfire.net)</a:t>
            </a:r>
            <a:endParaRPr lang="en-US" i="1" dirty="0"/>
          </a:p>
          <a:p>
            <a:pPr lvl="1"/>
            <a:r>
              <a:rPr lang="en-US" i="1" dirty="0"/>
              <a:t>-1.5 m acres fed burning; 7.9 acres state and private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i="1" dirty="0"/>
              <a:t>-This report uses the best information available from state forestry agencies; -based on a survey of prescribed fire use data collected in 2020</a:t>
            </a:r>
          </a:p>
          <a:p>
            <a:pPr lvl="1"/>
            <a:r>
              <a:rPr lang="en-US" i="1" dirty="0"/>
              <a:t>-The collected survey data covered all 2020 federal, state, and private prescribed burning activity that occurred specifically on forestlands and rangelands.</a:t>
            </a:r>
          </a:p>
          <a:p>
            <a:r>
              <a:rPr lang="en-US" sz="1800" i="1" dirty="0">
                <a:effectLst/>
                <a:latin typeface="Calibri" panose="020F0502020204030204" pitchFamily="34" charset="0"/>
                <a:ea typeface="Calibri" panose="020F0502020204030204" pitchFamily="34" charset="0"/>
                <a:cs typeface="Times New Roman" panose="02020603050405020304" pitchFamily="18" charset="0"/>
              </a:rPr>
              <a:t>-Map from figure 2 in the report</a:t>
            </a:r>
          </a:p>
          <a:p>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i="1" dirty="0">
                <a:effectLst/>
                <a:latin typeface="Calibri" panose="020F0502020204030204" pitchFamily="34" charset="0"/>
                <a:ea typeface="Calibri" panose="020F0502020204030204" pitchFamily="34" charset="0"/>
                <a:cs typeface="Times New Roman" panose="02020603050405020304" pitchFamily="18" charset="0"/>
              </a:rPr>
              <a:t>Downing et al: </a:t>
            </a:r>
            <a:r>
              <a:rPr lang="en-US" sz="2800" i="1" dirty="0">
                <a:hlinkClick r:id="rId4"/>
              </a:rPr>
              <a:t>s41598-022-06002-3.pdf</a:t>
            </a: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DC1EECC-F33A-4656-A42E-3530F49B0C7E}" type="slidenum">
              <a:rPr lang="en-US" smtClean="0"/>
              <a:t>2</a:t>
            </a:fld>
            <a:endParaRPr lang="en-US"/>
          </a:p>
        </p:txBody>
      </p:sp>
    </p:spTree>
    <p:extLst>
      <p:ext uri="{BB962C8B-B14F-4D97-AF65-F5344CB8AC3E}">
        <p14:creationId xmlns:p14="http://schemas.microsoft.com/office/powerpoint/2010/main" val="412725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Build complete TNC </a:t>
            </a:r>
            <a:r>
              <a:rPr lang="en-US" dirty="0" err="1"/>
              <a:t>rx</a:t>
            </a:r>
            <a:r>
              <a:rPr lang="en-US" dirty="0"/>
              <a:t> database to estimate completeness of private land data</a:t>
            </a:r>
          </a:p>
          <a:p>
            <a:pPr marL="171450" indent="-171450">
              <a:buFont typeface="Arial" panose="020B0604020202020204" pitchFamily="34" charset="0"/>
              <a:buChar char="•"/>
            </a:pPr>
            <a:r>
              <a:rPr lang="en-US" dirty="0"/>
              <a:t>Validation: imagery, other data sources (NFPORS, FACTS, SIT 209, Inform)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[Database: quantifying pile burning in a standard way]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11</a:t>
            </a:fld>
            <a:endParaRPr lang="en-US"/>
          </a:p>
        </p:txBody>
      </p:sp>
    </p:spTree>
    <p:extLst>
      <p:ext uri="{BB962C8B-B14F-4D97-AF65-F5344CB8AC3E}">
        <p14:creationId xmlns:p14="http://schemas.microsoft.com/office/powerpoint/2010/main" val="3628890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Understanding of prescribed burning is limited due to lack of data consistency and completeness. </a:t>
            </a:r>
          </a:p>
          <a:p>
            <a:endParaRPr lang="en-US" sz="1200" dirty="0"/>
          </a:p>
          <a:p>
            <a:pPr marL="228600" indent="-228600">
              <a:buAutoNum type="arabicPeriod"/>
            </a:pPr>
            <a:r>
              <a:rPr lang="en-US" sz="1200" dirty="0"/>
              <a:t>Validate public records with the federal records</a:t>
            </a:r>
          </a:p>
          <a:p>
            <a:pPr marL="228600" indent="-228600">
              <a:buAutoNum type="arabicPeriod"/>
            </a:pPr>
            <a:r>
              <a:rPr lang="en-US" sz="1200" dirty="0"/>
              <a:t>Use products (</a:t>
            </a:r>
            <a:r>
              <a:rPr lang="en-US" dirty="0"/>
              <a:t>e.g. </a:t>
            </a:r>
            <a:r>
              <a:rPr lang="en-US" dirty="0" err="1"/>
              <a:t>usgs</a:t>
            </a:r>
            <a:r>
              <a:rPr lang="en-US" dirty="0"/>
              <a:t> burned area, fired) to </a:t>
            </a:r>
          </a:p>
          <a:p>
            <a:pPr marL="685800" lvl="1" indent="-228600">
              <a:buAutoNum type="arabicPeriod"/>
            </a:pPr>
            <a:r>
              <a:rPr lang="en-US" dirty="0"/>
              <a:t>validate if burns in the public record occurred</a:t>
            </a:r>
          </a:p>
          <a:p>
            <a:pPr marL="685800" lvl="1" indent="-228600">
              <a:buAutoNum type="arabicPeriod"/>
            </a:pPr>
            <a:r>
              <a:rPr lang="en-US" dirty="0"/>
              <a:t>Improve our understanding of what burns can be remotely sensed</a:t>
            </a:r>
          </a:p>
          <a:p>
            <a:endParaRPr lang="en-US" dirty="0"/>
          </a:p>
          <a:p>
            <a:r>
              <a:rPr lang="en-US" i="1" dirty="0"/>
              <a:t>Original wording of bullets:</a:t>
            </a:r>
          </a:p>
          <a:p>
            <a:pPr>
              <a:lnSpc>
                <a:spcPct val="120000"/>
              </a:lnSpc>
            </a:pPr>
            <a:r>
              <a:rPr lang="en-US" sz="1200" i="1" dirty="0"/>
              <a:t>Leverage current efforts to create comprehensive prescribed fire databases on federal lands to better understand completeness of public records. </a:t>
            </a:r>
          </a:p>
          <a:p>
            <a:pPr>
              <a:lnSpc>
                <a:spcPct val="120000"/>
              </a:lnSpc>
            </a:pPr>
            <a:r>
              <a:rPr lang="en-US" sz="1200" i="1" dirty="0"/>
              <a:t>Integrate public record data with remotely sensed products to validate burn completeness and understand detection of prescribed fire. </a:t>
            </a:r>
            <a:endParaRPr lang="en-US" i="1" dirty="0"/>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12</a:t>
            </a:fld>
            <a:endParaRPr lang="en-US"/>
          </a:p>
        </p:txBody>
      </p:sp>
    </p:spTree>
    <p:extLst>
      <p:ext uri="{BB962C8B-B14F-4D97-AF65-F5344CB8AC3E}">
        <p14:creationId xmlns:p14="http://schemas.microsoft.com/office/powerpoint/2010/main" val="429342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records requests for state permits to get more complete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State permit data are, to our knowledge, an untapped resource for tracking prescribed burns. These data will be especially useful for tracking burning on private lands, which are largely left out of other data collection efforts.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prescribed fire records database  - PFRD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~275k points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ND IS WRONG HERE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Make a horizontal bar plot w/ # of records and give the n as shown in screen cap above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Map: burn type reported, ag burns, Indian lands burns, permitted, complete, request</a:t>
            </a: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3</a:t>
            </a:fld>
            <a:endParaRPr lang="en-US"/>
          </a:p>
        </p:txBody>
      </p:sp>
    </p:spTree>
    <p:extLst>
      <p:ext uri="{BB962C8B-B14F-4D97-AF65-F5344CB8AC3E}">
        <p14:creationId xmlns:p14="http://schemas.microsoft.com/office/powerpoint/2010/main" val="138875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cleaning: fixed </a:t>
            </a:r>
            <a:r>
              <a:rPr lang="en-US" dirty="0" err="1"/>
              <a:t>lat</a:t>
            </a:r>
            <a:r>
              <a:rPr lang="en-US" dirty="0"/>
              <a:t>/</a:t>
            </a:r>
            <a:r>
              <a:rPr lang="en-US" dirty="0" err="1"/>
              <a:t>lons</a:t>
            </a:r>
            <a:r>
              <a:rPr lang="en-US" dirty="0"/>
              <a:t>, removed duplicate records</a:t>
            </a:r>
          </a:p>
          <a:p>
            <a:r>
              <a:rPr lang="en-US" dirty="0"/>
              <a:t>2. Standardizing – classified as burn/pile, limited to overlapping years, removed ag, barrel burning</a:t>
            </a:r>
          </a:p>
          <a:p>
            <a:r>
              <a:rPr lang="en-US" dirty="0"/>
              <a:t>3. Unique burns</a:t>
            </a:r>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4</a:t>
            </a:fld>
            <a:endParaRPr lang="en-US"/>
          </a:p>
        </p:txBody>
      </p:sp>
    </p:spTree>
    <p:extLst>
      <p:ext uri="{BB962C8B-B14F-4D97-AF65-F5344CB8AC3E}">
        <p14:creationId xmlns:p14="http://schemas.microsoft.com/office/powerpoint/2010/main" val="2451660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56,610 burns</a:t>
            </a:r>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5</a:t>
            </a:fld>
            <a:endParaRPr lang="en-US"/>
          </a:p>
        </p:txBody>
      </p:sp>
    </p:spTree>
    <p:extLst>
      <p:ext uri="{BB962C8B-B14F-4D97-AF65-F5344CB8AC3E}">
        <p14:creationId xmlns:p14="http://schemas.microsoft.com/office/powerpoint/2010/main" val="200029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6</a:t>
            </a:fld>
            <a:endParaRPr lang="en-US"/>
          </a:p>
        </p:txBody>
      </p:sp>
    </p:spTree>
    <p:extLst>
      <p:ext uri="{BB962C8B-B14F-4D97-AF65-F5344CB8AC3E}">
        <p14:creationId xmlns:p14="http://schemas.microsoft.com/office/powerpoint/2010/main" val="312678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ACRES ON THE GRAPH (AT TOP OF EACH STATE GIVE A PERCENT); ADD AS TEXT THE % COMPLETE FOR EACH STATE</a:t>
            </a:r>
          </a:p>
          <a:p>
            <a:r>
              <a:rPr lang="en-US" dirty="0"/>
              <a:t>Map icon in bottom showing states included</a:t>
            </a:r>
          </a:p>
          <a:p>
            <a:endParaRPr lang="en-US" dirty="0"/>
          </a:p>
          <a:p>
            <a:endParaRPr lang="en-US" dirty="0"/>
          </a:p>
          <a:p>
            <a:r>
              <a:rPr lang="en-US" dirty="0"/>
              <a:t>Total of 1,345,896 acres </a:t>
            </a:r>
            <a:r>
              <a:rPr lang="en-US" dirty="0" err="1"/>
              <a:t>westwide</a:t>
            </a:r>
            <a:r>
              <a:rPr lang="en-US" dirty="0"/>
              <a:t> over 7 years; ~192,271 per year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C0C0C0"/>
                </a:highlight>
              </a:rPr>
              <a:t>Planned acres calculated as: permitted acres if available, otherwise max requested acres</a:t>
            </a:r>
          </a:p>
        </p:txBody>
      </p:sp>
      <p:sp>
        <p:nvSpPr>
          <p:cNvPr id="4" name="Slide Number Placeholder 3"/>
          <p:cNvSpPr>
            <a:spLocks noGrp="1"/>
          </p:cNvSpPr>
          <p:nvPr>
            <p:ph type="sldNum" sz="quarter" idx="5"/>
          </p:nvPr>
        </p:nvSpPr>
        <p:spPr/>
        <p:txBody>
          <a:bodyPr/>
          <a:lstStyle/>
          <a:p>
            <a:fld id="{4DC1EECC-F33A-4656-A42E-3530F49B0C7E}" type="slidenum">
              <a:rPr lang="en-US" smtClean="0"/>
              <a:t>7</a:t>
            </a:fld>
            <a:endParaRPr lang="en-US"/>
          </a:p>
        </p:txBody>
      </p:sp>
    </p:spTree>
    <p:extLst>
      <p:ext uri="{BB962C8B-B14F-4D97-AF65-F5344CB8AC3E}">
        <p14:creationId xmlns:p14="http://schemas.microsoft.com/office/powerpoint/2010/main" val="255499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 is private, the 2</a:t>
            </a:r>
            <a:r>
              <a:rPr lang="en-US" baseline="30000" dirty="0"/>
              <a:t>nd</a:t>
            </a:r>
            <a:r>
              <a:rPr lang="en-US" dirty="0"/>
              <a:t> largest land ownership</a:t>
            </a:r>
          </a:p>
          <a:p>
            <a:endParaRPr lang="en-US" dirty="0"/>
          </a:p>
          <a:p>
            <a:r>
              <a:rPr lang="en-US" dirty="0"/>
              <a:t>NOTES</a:t>
            </a:r>
          </a:p>
          <a:p>
            <a:r>
              <a:rPr lang="en-US" dirty="0"/>
              <a:t>this is for completed broadcast burns</a:t>
            </a:r>
          </a:p>
        </p:txBody>
      </p:sp>
      <p:sp>
        <p:nvSpPr>
          <p:cNvPr id="4" name="Slide Number Placeholder 3"/>
          <p:cNvSpPr>
            <a:spLocks noGrp="1"/>
          </p:cNvSpPr>
          <p:nvPr>
            <p:ph type="sldNum" sz="quarter" idx="5"/>
          </p:nvPr>
        </p:nvSpPr>
        <p:spPr/>
        <p:txBody>
          <a:bodyPr/>
          <a:lstStyle/>
          <a:p>
            <a:fld id="{4DC1EECC-F33A-4656-A42E-3530F49B0C7E}" type="slidenum">
              <a:rPr lang="en-US" smtClean="0"/>
              <a:t>8</a:t>
            </a:fld>
            <a:endParaRPr lang="en-US"/>
          </a:p>
        </p:txBody>
      </p:sp>
    </p:spTree>
    <p:extLst>
      <p:ext uri="{BB962C8B-B14F-4D97-AF65-F5344CB8AC3E}">
        <p14:creationId xmlns:p14="http://schemas.microsoft.com/office/powerpoint/2010/main" val="117916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Westwide</a:t>
            </a:r>
            <a:r>
              <a:rPr lang="en-US" dirty="0"/>
              <a:t> mean completed broadcast fire size = 300 acres</a:t>
            </a:r>
          </a:p>
        </p:txBody>
      </p:sp>
      <p:sp>
        <p:nvSpPr>
          <p:cNvPr id="4" name="Slide Number Placeholder 3"/>
          <p:cNvSpPr>
            <a:spLocks noGrp="1"/>
          </p:cNvSpPr>
          <p:nvPr>
            <p:ph type="sldNum" sz="quarter" idx="5"/>
          </p:nvPr>
        </p:nvSpPr>
        <p:spPr/>
        <p:txBody>
          <a:bodyPr/>
          <a:lstStyle/>
          <a:p>
            <a:fld id="{4DC1EECC-F33A-4656-A42E-3530F49B0C7E}" type="slidenum">
              <a:rPr lang="en-US" smtClean="0"/>
              <a:t>9</a:t>
            </a:fld>
            <a:endParaRPr lang="en-US"/>
          </a:p>
        </p:txBody>
      </p:sp>
    </p:spTree>
    <p:extLst>
      <p:ext uri="{BB962C8B-B14F-4D97-AF65-F5344CB8AC3E}">
        <p14:creationId xmlns:p14="http://schemas.microsoft.com/office/powerpoint/2010/main" val="628492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specific and for the west</a:t>
            </a:r>
          </a:p>
        </p:txBody>
      </p:sp>
      <p:sp>
        <p:nvSpPr>
          <p:cNvPr id="4" name="Slide Number Placeholder 3"/>
          <p:cNvSpPr>
            <a:spLocks noGrp="1"/>
          </p:cNvSpPr>
          <p:nvPr>
            <p:ph type="sldNum" sz="quarter" idx="5"/>
          </p:nvPr>
        </p:nvSpPr>
        <p:spPr/>
        <p:txBody>
          <a:bodyPr/>
          <a:lstStyle/>
          <a:p>
            <a:fld id="{4DC1EECC-F33A-4656-A42E-3530F49B0C7E}" type="slidenum">
              <a:rPr lang="en-US" smtClean="0"/>
              <a:t>10</a:t>
            </a:fld>
            <a:endParaRPr lang="en-US"/>
          </a:p>
        </p:txBody>
      </p:sp>
    </p:spTree>
    <p:extLst>
      <p:ext uri="{BB962C8B-B14F-4D97-AF65-F5344CB8AC3E}">
        <p14:creationId xmlns:p14="http://schemas.microsoft.com/office/powerpoint/2010/main" val="83929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34D1-FC84-A5FA-C316-E23F5D5A1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01D25A-0116-37B0-AEAA-E75B85B9A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C27899-A1A8-368B-AD89-89973C5539D9}"/>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5" name="Footer Placeholder 4">
            <a:extLst>
              <a:ext uri="{FF2B5EF4-FFF2-40B4-BE49-F238E27FC236}">
                <a16:creationId xmlns:a16="http://schemas.microsoft.com/office/drawing/2014/main" id="{E74C5B52-BE90-4400-007A-080148ECE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74CC1-3C10-606C-9C3B-F557989ABDFB}"/>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2465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FD027-C56C-6983-65FC-5E3C85675D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39998C-F31C-AD4D-6DCB-F2D69BFC9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BE00A-064C-F92C-D256-D63B968C023F}"/>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5" name="Footer Placeholder 4">
            <a:extLst>
              <a:ext uri="{FF2B5EF4-FFF2-40B4-BE49-F238E27FC236}">
                <a16:creationId xmlns:a16="http://schemas.microsoft.com/office/drawing/2014/main" id="{90D5D3AC-3FB5-80F4-4425-D1A4DC400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435D4-F4F5-FE74-9F66-1ECD52CCB8D5}"/>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82323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709FC3-D58D-51B8-27A1-5D715D5F25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6DA8B-3203-B4A7-F49C-33EC4DE685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CFC8B-5447-A648-CF85-DDDCB25012A6}"/>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5" name="Footer Placeholder 4">
            <a:extLst>
              <a:ext uri="{FF2B5EF4-FFF2-40B4-BE49-F238E27FC236}">
                <a16:creationId xmlns:a16="http://schemas.microsoft.com/office/drawing/2014/main" id="{184D3224-4394-10EB-66EF-3058F47A4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DC218-FA5D-444A-D4E9-018C805241D6}"/>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88538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8AF1-3952-4C7C-6C41-4F6B9806B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79966-F064-C463-2CE0-07AD74976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EF76D-711B-565B-3C0B-22CD63498F50}"/>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5" name="Footer Placeholder 4">
            <a:extLst>
              <a:ext uri="{FF2B5EF4-FFF2-40B4-BE49-F238E27FC236}">
                <a16:creationId xmlns:a16="http://schemas.microsoft.com/office/drawing/2014/main" id="{F56BF607-3070-C49B-2E5A-C8492984A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EEAB9-2E30-EADC-27FF-53F32868AB6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31995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5CDF-0A6B-27E3-852E-5500FB07D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BBE012-66CB-97FE-BB55-6F0D02A30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53112-A921-64EE-E351-F652C4482CEE}"/>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5" name="Footer Placeholder 4">
            <a:extLst>
              <a:ext uri="{FF2B5EF4-FFF2-40B4-BE49-F238E27FC236}">
                <a16:creationId xmlns:a16="http://schemas.microsoft.com/office/drawing/2014/main" id="{B031A8F6-9231-D931-E49A-69684F9BF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2697B-5EE6-21FD-15FD-C8C23985E152}"/>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40261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A520-01F3-41CF-6DB3-7007DE14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261E62-B0D0-5074-79AA-FF093609C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94661-CDCD-9E01-3459-5D5AE8EC7A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7AEA5F-7DFE-4D0A-50EF-0FB41232CCF9}"/>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6" name="Footer Placeholder 5">
            <a:extLst>
              <a:ext uri="{FF2B5EF4-FFF2-40B4-BE49-F238E27FC236}">
                <a16:creationId xmlns:a16="http://schemas.microsoft.com/office/drawing/2014/main" id="{54F1D79A-6707-82C4-4464-DCD5957E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DA87E-08C6-15C4-B322-132F3ABCB961}"/>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51797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C3F0-A348-F6AA-BA25-141F764AF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46BA3D-C101-1BAB-A886-136CA93D63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D506FA-DD16-A155-C902-9A05BAC996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71F79D-72EF-A774-EDE2-5674DA783C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51D681-1A18-6DAA-E164-6B5484168E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FFB467-5A94-1D12-09BE-D4B6B7B0EB74}"/>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8" name="Footer Placeholder 7">
            <a:extLst>
              <a:ext uri="{FF2B5EF4-FFF2-40B4-BE49-F238E27FC236}">
                <a16:creationId xmlns:a16="http://schemas.microsoft.com/office/drawing/2014/main" id="{F03CD1BB-D054-89E8-C8BE-142647DA3A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465A6-9EED-D8AF-188D-4596F4BD3DA4}"/>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1373120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D74A-519B-6AF9-CE93-EC9D0E210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AC27F5-8923-8AFA-0BE5-CA1EC07E5770}"/>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4" name="Footer Placeholder 3">
            <a:extLst>
              <a:ext uri="{FF2B5EF4-FFF2-40B4-BE49-F238E27FC236}">
                <a16:creationId xmlns:a16="http://schemas.microsoft.com/office/drawing/2014/main" id="{06C9FEE2-F206-2675-6D9E-24F0EB516E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AADF92-9D0C-05A3-1B0A-570D7C7BBF4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26993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A0727-B750-7A2A-BCE0-32C84C2EEC39}"/>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3" name="Footer Placeholder 2">
            <a:extLst>
              <a:ext uri="{FF2B5EF4-FFF2-40B4-BE49-F238E27FC236}">
                <a16:creationId xmlns:a16="http://schemas.microsoft.com/office/drawing/2014/main" id="{7234138C-4AD2-21D8-2850-151BCC277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9C5A7-F223-6737-AA56-82BD03F0FFC9}"/>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301397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280F-7D8F-4A26-6B1E-1AA7AA988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73210-EABF-AB8F-B31A-7133EC9C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865BD-CBE6-8133-AE4B-64D787C26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10E33-C398-288F-BC11-62453DEFE770}"/>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6" name="Footer Placeholder 5">
            <a:extLst>
              <a:ext uri="{FF2B5EF4-FFF2-40B4-BE49-F238E27FC236}">
                <a16:creationId xmlns:a16="http://schemas.microsoft.com/office/drawing/2014/main" id="{21634041-5399-255D-5FD6-91A636A3E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BD1A5A-8793-B99B-A733-3CF6C3389148}"/>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5621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76DD-471F-5FA9-8054-FA8106B8A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44A7FA-CF06-A548-2F3E-F615BCE6A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345C6-8569-ABC6-A484-9CA7ACFA4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8C13A-4C37-8574-999D-86B1FEA80E88}"/>
              </a:ext>
            </a:extLst>
          </p:cNvPr>
          <p:cNvSpPr>
            <a:spLocks noGrp="1"/>
          </p:cNvSpPr>
          <p:nvPr>
            <p:ph type="dt" sz="half" idx="10"/>
          </p:nvPr>
        </p:nvSpPr>
        <p:spPr/>
        <p:txBody>
          <a:bodyPr/>
          <a:lstStyle/>
          <a:p>
            <a:fld id="{ECF50D19-B844-46F3-8687-885683C9FFAC}" type="datetimeFigureOut">
              <a:rPr lang="en-US" smtClean="0"/>
              <a:t>12/1/2023</a:t>
            </a:fld>
            <a:endParaRPr lang="en-US"/>
          </a:p>
        </p:txBody>
      </p:sp>
      <p:sp>
        <p:nvSpPr>
          <p:cNvPr id="6" name="Footer Placeholder 5">
            <a:extLst>
              <a:ext uri="{FF2B5EF4-FFF2-40B4-BE49-F238E27FC236}">
                <a16:creationId xmlns:a16="http://schemas.microsoft.com/office/drawing/2014/main" id="{201F4096-A96D-6CA4-3BD7-46FE6A245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B6857-6C73-9E7C-C60C-32760A63015F}"/>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4992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E3CFC-41DA-9ECA-169F-738BB9928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A91D83-B7F1-B2C1-A5B2-955BC50D2A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7E3F1-6D17-A878-45BD-C673BABAEC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50D19-B844-46F3-8687-885683C9FFAC}" type="datetimeFigureOut">
              <a:rPr lang="en-US" smtClean="0"/>
              <a:t>12/1/2023</a:t>
            </a:fld>
            <a:endParaRPr lang="en-US"/>
          </a:p>
        </p:txBody>
      </p:sp>
      <p:sp>
        <p:nvSpPr>
          <p:cNvPr id="5" name="Footer Placeholder 4">
            <a:extLst>
              <a:ext uri="{FF2B5EF4-FFF2-40B4-BE49-F238E27FC236}">
                <a16:creationId xmlns:a16="http://schemas.microsoft.com/office/drawing/2014/main" id="{B5D1F191-9971-0694-63F4-CACCB5F14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BE3D22-644A-8C73-D8BD-557A97CF4B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7D5CC-F4EE-49F3-83A4-36E0B1A1B574}" type="slidenum">
              <a:rPr lang="en-US" smtClean="0"/>
              <a:t>‹#›</a:t>
            </a:fld>
            <a:endParaRPr lang="en-US"/>
          </a:p>
        </p:txBody>
      </p:sp>
    </p:spTree>
    <p:extLst>
      <p:ext uri="{BB962C8B-B14F-4D97-AF65-F5344CB8AC3E}">
        <p14:creationId xmlns:p14="http://schemas.microsoft.com/office/powerpoint/2010/main" val="1050862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A948-3726-84DA-4A03-DCBF06C0E19E}"/>
              </a:ext>
            </a:extLst>
          </p:cNvPr>
          <p:cNvSpPr>
            <a:spLocks noGrp="1"/>
          </p:cNvSpPr>
          <p:nvPr>
            <p:ph type="ctrTitle"/>
          </p:nvPr>
        </p:nvSpPr>
        <p:spPr>
          <a:xfrm>
            <a:off x="1524000" y="232752"/>
            <a:ext cx="9144000" cy="2387600"/>
          </a:xfrm>
        </p:spPr>
        <p:txBody>
          <a:bodyPr>
            <a:normAutofit/>
          </a:bodyPr>
          <a:lstStyle/>
          <a:p>
            <a:r>
              <a:rPr lang="en-US" sz="4800" dirty="0">
                <a:effectLst/>
                <a:latin typeface="Calibri" panose="020F0502020204030204" pitchFamily="34" charset="0"/>
                <a:ea typeface="Calibri" panose="020F0502020204030204" pitchFamily="34" charset="0"/>
                <a:cs typeface="Times New Roman" panose="02020603050405020304" pitchFamily="18" charset="0"/>
              </a:rPr>
              <a:t>Building a prescribed fire database for the western United States</a:t>
            </a:r>
            <a:endParaRPr lang="en-US" sz="4800" dirty="0"/>
          </a:p>
        </p:txBody>
      </p:sp>
      <p:sp>
        <p:nvSpPr>
          <p:cNvPr id="3" name="Subtitle 2">
            <a:extLst>
              <a:ext uri="{FF2B5EF4-FFF2-40B4-BE49-F238E27FC236}">
                <a16:creationId xmlns:a16="http://schemas.microsoft.com/office/drawing/2014/main" id="{129872BD-81D3-9C2F-3384-8E45D4B4438D}"/>
              </a:ext>
            </a:extLst>
          </p:cNvPr>
          <p:cNvSpPr>
            <a:spLocks noGrp="1"/>
          </p:cNvSpPr>
          <p:nvPr>
            <p:ph type="subTitle" idx="1"/>
          </p:nvPr>
        </p:nvSpPr>
        <p:spPr>
          <a:xfrm>
            <a:off x="1524000" y="2798858"/>
            <a:ext cx="9144000" cy="1411705"/>
          </a:xfrm>
        </p:spPr>
        <p:txBody>
          <a:bodyPr>
            <a:normAutofit/>
          </a:bodyPr>
          <a:lstStyle/>
          <a:p>
            <a:pPr>
              <a:lnSpc>
                <a:spcPct val="100000"/>
              </a:lnSpc>
              <a:spcBef>
                <a:spcPts val="0"/>
              </a:spcBef>
            </a:pPr>
            <a:r>
              <a:rPr kumimoji="0" lang="en-US" sz="1600" i="0" u="none" strike="noStrike" kern="1200" cap="none" spc="0" normalizeH="0" baseline="0" noProof="0" dirty="0">
                <a:ln>
                  <a:noFill/>
                </a:ln>
                <a:solidFill>
                  <a:schemeClr val="bg2">
                    <a:lumMod val="25000"/>
                  </a:schemeClr>
                </a:solidFill>
                <a:effectLst/>
                <a:uLnTx/>
                <a:uFillTx/>
                <a:latin typeface="+mj-lt"/>
                <a:ea typeface="Calibri" panose="020F0502020204030204" pitchFamily="34" charset="0"/>
                <a:cs typeface="Times New Roman" panose="02020603050405020304" pitchFamily="18" charset="0"/>
              </a:rPr>
              <a:t>Kori Blankenship &amp; Teresa Chapman</a:t>
            </a:r>
          </a:p>
          <a:p>
            <a:pPr>
              <a:lnSpc>
                <a:spcPct val="100000"/>
              </a:lnSpc>
              <a:spcBef>
                <a:spcPts val="0"/>
              </a:spcBef>
            </a:pPr>
            <a:r>
              <a:rPr lang="en-US" sz="1600" dirty="0">
                <a:solidFill>
                  <a:schemeClr val="bg2">
                    <a:lumMod val="25000"/>
                  </a:schemeClr>
                </a:solidFill>
                <a:latin typeface="+mj-lt"/>
                <a:ea typeface="Calibri" panose="020F0502020204030204" pitchFamily="34" charset="0"/>
                <a:cs typeface="Times New Roman" panose="02020603050405020304" pitchFamily="18" charset="0"/>
              </a:rPr>
              <a:t>The Nature Conservancy</a:t>
            </a:r>
          </a:p>
          <a:p>
            <a:pPr algn="ctr">
              <a:lnSpc>
                <a:spcPct val="100000"/>
              </a:lnSpc>
              <a:spcBef>
                <a:spcPts val="0"/>
              </a:spcBef>
            </a:pPr>
            <a:r>
              <a:rPr lang="en-US" sz="1600" dirty="0">
                <a:solidFill>
                  <a:schemeClr val="bg2">
                    <a:lumMod val="25000"/>
                  </a:schemeClr>
                </a:solidFill>
                <a:latin typeface="+mj-lt"/>
              </a:rPr>
              <a:t>kblankenship@tnc.org - tchapman@tnc.org</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E7E6E6">
                    <a:lumMod val="25000"/>
                  </a:srgbClr>
                </a:solidFill>
                <a:effectLst/>
                <a:uLnTx/>
                <a:uFillTx/>
                <a:latin typeface="+mj-lt"/>
                <a:ea typeface="Calibri" panose="020F0502020204030204" pitchFamily="34" charset="0"/>
                <a:cs typeface="Times New Roman" panose="02020603050405020304" pitchFamily="18" charset="0"/>
              </a:rPr>
              <a:t>Association for Fire Ecology Congress, December 2023</a:t>
            </a:r>
          </a:p>
          <a:p>
            <a:endParaRPr kumimoji="0" lang="en-US" sz="1800" b="0" i="0" u="none" strike="noStrike" kern="1200" cap="none" spc="0" normalizeH="0" baseline="0" noProof="0" dirty="0">
              <a:ln>
                <a:noFill/>
              </a:ln>
              <a:solidFill>
                <a:prstClr val="black">
                  <a:tint val="7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026" name="Picture 7" descr="A close up of a sign&#10;&#10;Description generated with very high confidence">
            <a:extLst>
              <a:ext uri="{FF2B5EF4-FFF2-40B4-BE49-F238E27FC236}">
                <a16:creationId xmlns:a16="http://schemas.microsoft.com/office/drawing/2014/main" id="{B5D4C269-D27D-6BCE-F8A3-52BEB2983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52" y="5325586"/>
            <a:ext cx="16383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forest of trees with grass and blue sky&#10;&#10;Description automatically generated">
            <a:extLst>
              <a:ext uri="{FF2B5EF4-FFF2-40B4-BE49-F238E27FC236}">
                <a16:creationId xmlns:a16="http://schemas.microsoft.com/office/drawing/2014/main" id="{A89483D6-DE12-0443-59C7-BCBEB217A798}"/>
              </a:ext>
            </a:extLst>
          </p:cNvPr>
          <p:cNvPicPr>
            <a:picLocks noChangeAspect="1"/>
          </p:cNvPicPr>
          <p:nvPr/>
        </p:nvPicPr>
        <p:blipFill rotWithShape="1">
          <a:blip r:embed="rId3">
            <a:extLst>
              <a:ext uri="{28A0092B-C50C-407E-A947-70E740481C1C}">
                <a14:useLocalDpi xmlns:a14="http://schemas.microsoft.com/office/drawing/2010/main" val="0"/>
              </a:ext>
            </a:extLst>
          </a:blip>
          <a:srcRect b="8237"/>
          <a:stretch/>
        </p:blipFill>
        <p:spPr>
          <a:xfrm>
            <a:off x="8692013" y="4394518"/>
            <a:ext cx="3402329" cy="2341562"/>
          </a:xfrm>
          <a:prstGeom prst="rect">
            <a:avLst/>
          </a:prstGeom>
        </p:spPr>
      </p:pic>
      <p:pic>
        <p:nvPicPr>
          <p:cNvPr id="10" name="Picture 9" descr="A forest fire with smoke&#10;&#10;Description automatically generated">
            <a:extLst>
              <a:ext uri="{FF2B5EF4-FFF2-40B4-BE49-F238E27FC236}">
                <a16:creationId xmlns:a16="http://schemas.microsoft.com/office/drawing/2014/main" id="{AF7DED33-1E6E-6EDC-0A9F-348E8805F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794" y="4394518"/>
            <a:ext cx="3122083" cy="2341562"/>
          </a:xfrm>
          <a:prstGeom prst="rect">
            <a:avLst/>
          </a:prstGeom>
        </p:spPr>
      </p:pic>
      <p:pic>
        <p:nvPicPr>
          <p:cNvPr id="11" name="Picture 10" descr="A forest of trees with grass and blue sky&#10;&#10;Description automatically generated">
            <a:extLst>
              <a:ext uri="{FF2B5EF4-FFF2-40B4-BE49-F238E27FC236}">
                <a16:creationId xmlns:a16="http://schemas.microsoft.com/office/drawing/2014/main" id="{85C63CCF-E6FA-BC00-FB3F-9A80375DFB7A}"/>
              </a:ext>
            </a:extLst>
          </p:cNvPr>
          <p:cNvPicPr>
            <a:picLocks noChangeAspect="1"/>
          </p:cNvPicPr>
          <p:nvPr/>
        </p:nvPicPr>
        <p:blipFill rotWithShape="1">
          <a:blip r:embed="rId5">
            <a:extLst>
              <a:ext uri="{28A0092B-C50C-407E-A947-70E740481C1C}">
                <a14:useLocalDpi xmlns:a14="http://schemas.microsoft.com/office/drawing/2010/main" val="0"/>
              </a:ext>
            </a:extLst>
          </a:blip>
          <a:srcRect l="1409" b="3705"/>
          <a:stretch/>
        </p:blipFill>
        <p:spPr>
          <a:xfrm>
            <a:off x="2191129" y="4394518"/>
            <a:ext cx="3196529" cy="2341562"/>
          </a:xfrm>
          <a:prstGeom prst="rect">
            <a:avLst/>
          </a:prstGeom>
        </p:spPr>
      </p:pic>
    </p:spTree>
    <p:extLst>
      <p:ext uri="{BB962C8B-B14F-4D97-AF65-F5344CB8AC3E}">
        <p14:creationId xmlns:p14="http://schemas.microsoft.com/office/powerpoint/2010/main" val="36207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B4D0-D674-6157-BC13-D73DF3EAD28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029F811-28EF-FEE6-C844-D1D802AE399E}"/>
              </a:ext>
            </a:extLst>
          </p:cNvPr>
          <p:cNvSpPr>
            <a:spLocks noGrp="1"/>
          </p:cNvSpPr>
          <p:nvPr>
            <p:ph idx="1"/>
          </p:nvPr>
        </p:nvSpPr>
        <p:spPr>
          <a:xfrm>
            <a:off x="838200" y="1825625"/>
            <a:ext cx="9657080" cy="4758690"/>
          </a:xfrm>
        </p:spPr>
        <p:txBody>
          <a:bodyPr>
            <a:normAutofit/>
          </a:bodyPr>
          <a:lstStyle/>
          <a:p>
            <a:pPr>
              <a:lnSpc>
                <a:spcPct val="120000"/>
              </a:lnSpc>
            </a:pPr>
            <a:r>
              <a:rPr lang="en-US" dirty="0"/>
              <a:t>More pile than broadcast burn records.</a:t>
            </a:r>
          </a:p>
          <a:p>
            <a:pPr>
              <a:lnSpc>
                <a:spcPct val="120000"/>
              </a:lnSpc>
            </a:pPr>
            <a:endParaRPr lang="en-US" dirty="0"/>
          </a:p>
          <a:p>
            <a:pPr>
              <a:lnSpc>
                <a:spcPct val="120000"/>
              </a:lnSpc>
            </a:pPr>
            <a:r>
              <a:rPr lang="en-US" dirty="0"/>
              <a:t>More broadcast burns are planned than completed. </a:t>
            </a:r>
          </a:p>
          <a:p>
            <a:pPr>
              <a:lnSpc>
                <a:spcPct val="120000"/>
              </a:lnSpc>
            </a:pPr>
            <a:endParaRPr lang="en-US" dirty="0"/>
          </a:p>
          <a:p>
            <a:pPr>
              <a:lnSpc>
                <a:spcPct val="120000"/>
              </a:lnSpc>
            </a:pPr>
            <a:r>
              <a:rPr lang="en-US" dirty="0"/>
              <a:t>Majority of broadcast burns occur on federal lands in the West.</a:t>
            </a:r>
          </a:p>
          <a:p>
            <a:pPr>
              <a:lnSpc>
                <a:spcPct val="120000"/>
              </a:lnSpc>
            </a:pPr>
            <a:endParaRPr lang="en-US" dirty="0"/>
          </a:p>
          <a:p>
            <a:pPr>
              <a:lnSpc>
                <a:spcPct val="120000"/>
              </a:lnSpc>
            </a:pPr>
            <a:r>
              <a:rPr lang="en-US" dirty="0"/>
              <a:t>Broadcast burns are relatively small in size.</a:t>
            </a:r>
          </a:p>
          <a:p>
            <a:pPr>
              <a:lnSpc>
                <a:spcPct val="120000"/>
              </a:lnSpc>
            </a:pPr>
            <a:endParaRPr lang="en-US" sz="3200" dirty="0"/>
          </a:p>
          <a:p>
            <a:endParaRPr lang="en-US" dirty="0"/>
          </a:p>
          <a:p>
            <a:endParaRPr lang="en-US" dirty="0"/>
          </a:p>
        </p:txBody>
      </p:sp>
    </p:spTree>
    <p:extLst>
      <p:ext uri="{BB962C8B-B14F-4D97-AF65-F5344CB8AC3E}">
        <p14:creationId xmlns:p14="http://schemas.microsoft.com/office/powerpoint/2010/main" val="304015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63F5-7132-8EC6-30EF-878126311B48}"/>
              </a:ext>
            </a:extLst>
          </p:cNvPr>
          <p:cNvSpPr>
            <a:spLocks noGrp="1"/>
          </p:cNvSpPr>
          <p:nvPr>
            <p:ph type="title"/>
          </p:nvPr>
        </p:nvSpPr>
        <p:spPr/>
        <p:txBody>
          <a:bodyPr/>
          <a:lstStyle/>
          <a:p>
            <a:r>
              <a:rPr lang="en-US" dirty="0"/>
              <a:t>Next steps</a:t>
            </a:r>
          </a:p>
        </p:txBody>
      </p:sp>
      <p:sp>
        <p:nvSpPr>
          <p:cNvPr id="7" name="Content Placeholder 2">
            <a:extLst>
              <a:ext uri="{FF2B5EF4-FFF2-40B4-BE49-F238E27FC236}">
                <a16:creationId xmlns:a16="http://schemas.microsoft.com/office/drawing/2014/main" id="{04E39BB8-2D66-4F22-DF9A-F12473733DDB}"/>
              </a:ext>
            </a:extLst>
          </p:cNvPr>
          <p:cNvSpPr txBox="1">
            <a:spLocks/>
          </p:cNvSpPr>
          <p:nvPr/>
        </p:nvSpPr>
        <p:spPr>
          <a:xfrm>
            <a:off x="838200" y="1433462"/>
            <a:ext cx="7086600"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Example of public records missing data on private land</a:t>
            </a:r>
          </a:p>
        </p:txBody>
      </p:sp>
      <p:pic>
        <p:nvPicPr>
          <p:cNvPr id="3" name="Picture 2" descr="A forest fire on a hill&#10;&#10;Description automatically generated">
            <a:extLst>
              <a:ext uri="{FF2B5EF4-FFF2-40B4-BE49-F238E27FC236}">
                <a16:creationId xmlns:a16="http://schemas.microsoft.com/office/drawing/2014/main" id="{9DD41389-17D0-8E43-BF32-5B17EC331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440" y="3119119"/>
            <a:ext cx="5971393" cy="3358909"/>
          </a:xfrm>
          <a:prstGeom prst="rect">
            <a:avLst/>
          </a:prstGeom>
        </p:spPr>
      </p:pic>
      <p:sp>
        <p:nvSpPr>
          <p:cNvPr id="14" name="TextBox 13">
            <a:extLst>
              <a:ext uri="{FF2B5EF4-FFF2-40B4-BE49-F238E27FC236}">
                <a16:creationId xmlns:a16="http://schemas.microsoft.com/office/drawing/2014/main" id="{4267A29B-75D6-4DEA-FC0E-3776E70CA929}"/>
              </a:ext>
            </a:extLst>
          </p:cNvPr>
          <p:cNvSpPr txBox="1"/>
          <p:nvPr/>
        </p:nvSpPr>
        <p:spPr>
          <a:xfrm>
            <a:off x="5242562" y="6208395"/>
            <a:ext cx="6154271" cy="276999"/>
          </a:xfrm>
          <a:prstGeom prst="rect">
            <a:avLst/>
          </a:prstGeom>
          <a:solidFill>
            <a:srgbClr val="FFFFFF">
              <a:alpha val="30196"/>
            </a:srgbClr>
          </a:solidFill>
        </p:spPr>
        <p:txBody>
          <a:bodyPr wrap="square" rtlCol="0">
            <a:spAutoFit/>
          </a:bodyPr>
          <a:lstStyle/>
          <a:p>
            <a:pPr algn="r"/>
            <a:r>
              <a:rPr lang="en-US" sz="1200" dirty="0"/>
              <a:t>Prescribed fire on The Nature Conservancy’s </a:t>
            </a:r>
            <a:r>
              <a:rPr lang="en-US" sz="1200" dirty="0" err="1"/>
              <a:t>Sycan</a:t>
            </a:r>
            <a:r>
              <a:rPr lang="en-US" sz="1200" dirty="0"/>
              <a:t> Marsh Preserve, OR.</a:t>
            </a:r>
          </a:p>
        </p:txBody>
      </p:sp>
      <p:pic>
        <p:nvPicPr>
          <p:cNvPr id="23" name="Picture 22" descr="A map of a forest preserve&#10;&#10;Description automatically generated">
            <a:extLst>
              <a:ext uri="{FF2B5EF4-FFF2-40B4-BE49-F238E27FC236}">
                <a16:creationId xmlns:a16="http://schemas.microsoft.com/office/drawing/2014/main" id="{70221A32-8A1C-E1F8-DB7E-5C4F9161B423}"/>
              </a:ext>
            </a:extLst>
          </p:cNvPr>
          <p:cNvPicPr>
            <a:picLocks noChangeAspect="1"/>
          </p:cNvPicPr>
          <p:nvPr/>
        </p:nvPicPr>
        <p:blipFill rotWithShape="1">
          <a:blip r:embed="rId4">
            <a:extLst>
              <a:ext uri="{28A0092B-C50C-407E-A947-70E740481C1C}">
                <a14:useLocalDpi xmlns:a14="http://schemas.microsoft.com/office/drawing/2010/main" val="0"/>
              </a:ext>
            </a:extLst>
          </a:blip>
          <a:srcRect l="4172" t="2179" b="16138"/>
          <a:stretch/>
        </p:blipFill>
        <p:spPr>
          <a:xfrm>
            <a:off x="955040" y="2086114"/>
            <a:ext cx="4036568" cy="4399280"/>
          </a:xfrm>
          <a:prstGeom prst="rect">
            <a:avLst/>
          </a:prstGeom>
        </p:spPr>
      </p:pic>
    </p:spTree>
    <p:extLst>
      <p:ext uri="{BB962C8B-B14F-4D97-AF65-F5344CB8AC3E}">
        <p14:creationId xmlns:p14="http://schemas.microsoft.com/office/powerpoint/2010/main" val="420150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B4D0-D674-6157-BC13-D73DF3EAD28C}"/>
              </a:ext>
            </a:extLst>
          </p:cNvPr>
          <p:cNvSpPr>
            <a:spLocks noGrp="1"/>
          </p:cNvSpPr>
          <p:nvPr>
            <p:ph type="title"/>
          </p:nvPr>
        </p:nvSpPr>
        <p:spPr/>
        <p:txBody>
          <a:bodyPr/>
          <a:lstStyle/>
          <a:p>
            <a:r>
              <a:rPr lang="en-US" dirty="0"/>
              <a:t>Opportunities</a:t>
            </a:r>
          </a:p>
        </p:txBody>
      </p:sp>
      <p:pic>
        <p:nvPicPr>
          <p:cNvPr id="4" name="Picture 3" descr="A tall tree with many branches&#10;&#10;Description automatically generated">
            <a:extLst>
              <a:ext uri="{FF2B5EF4-FFF2-40B4-BE49-F238E27FC236}">
                <a16:creationId xmlns:a16="http://schemas.microsoft.com/office/drawing/2014/main" id="{36CC157D-6819-96CE-F1EB-C186976EBD24}"/>
              </a:ext>
            </a:extLst>
          </p:cNvPr>
          <p:cNvPicPr>
            <a:picLocks noChangeAspect="1"/>
          </p:cNvPicPr>
          <p:nvPr/>
        </p:nvPicPr>
        <p:blipFill rotWithShape="1">
          <a:blip r:embed="rId3">
            <a:extLst>
              <a:ext uri="{28A0092B-C50C-407E-A947-70E740481C1C}">
                <a14:useLocalDpi xmlns:a14="http://schemas.microsoft.com/office/drawing/2010/main" val="0"/>
              </a:ext>
            </a:extLst>
          </a:blip>
          <a:srcRect l="13551" r="13873"/>
          <a:stretch/>
        </p:blipFill>
        <p:spPr>
          <a:xfrm>
            <a:off x="8084970" y="0"/>
            <a:ext cx="3732903" cy="6858000"/>
          </a:xfrm>
          <a:prstGeom prst="rect">
            <a:avLst/>
          </a:prstGeom>
        </p:spPr>
      </p:pic>
      <p:sp>
        <p:nvSpPr>
          <p:cNvPr id="5" name="TextBox 4">
            <a:extLst>
              <a:ext uri="{FF2B5EF4-FFF2-40B4-BE49-F238E27FC236}">
                <a16:creationId xmlns:a16="http://schemas.microsoft.com/office/drawing/2014/main" id="{0EC59D54-A828-77BB-C46A-C41159A87DE0}"/>
              </a:ext>
            </a:extLst>
          </p:cNvPr>
          <p:cNvSpPr txBox="1"/>
          <p:nvPr/>
        </p:nvSpPr>
        <p:spPr>
          <a:xfrm>
            <a:off x="8084970" y="6584315"/>
            <a:ext cx="3732902" cy="276999"/>
          </a:xfrm>
          <a:prstGeom prst="rect">
            <a:avLst/>
          </a:prstGeom>
          <a:solidFill>
            <a:srgbClr val="FFFFFF">
              <a:alpha val="30196"/>
            </a:srgbClr>
          </a:solidFill>
        </p:spPr>
        <p:txBody>
          <a:bodyPr wrap="square" rtlCol="0">
            <a:spAutoFit/>
          </a:bodyPr>
          <a:lstStyle/>
          <a:p>
            <a:pPr algn="r"/>
            <a:r>
              <a:rPr lang="en-US" sz="1200" dirty="0"/>
              <a:t>Black</a:t>
            </a:r>
            <a:r>
              <a:rPr lang="en-US" sz="1200" dirty="0">
                <a:solidFill>
                  <a:schemeClr val="bg1"/>
                </a:solidFill>
              </a:rPr>
              <a:t> </a:t>
            </a:r>
            <a:r>
              <a:rPr lang="en-US" sz="1200" dirty="0"/>
              <a:t>Mountain Lookout tree, OR.</a:t>
            </a:r>
          </a:p>
        </p:txBody>
      </p:sp>
      <p:sp>
        <p:nvSpPr>
          <p:cNvPr id="7" name="Content Placeholder 6">
            <a:extLst>
              <a:ext uri="{FF2B5EF4-FFF2-40B4-BE49-F238E27FC236}">
                <a16:creationId xmlns:a16="http://schemas.microsoft.com/office/drawing/2014/main" id="{093F4368-34CA-5DEA-9F2E-0DDF616FA212}"/>
              </a:ext>
            </a:extLst>
          </p:cNvPr>
          <p:cNvSpPr>
            <a:spLocks noGrp="1"/>
          </p:cNvSpPr>
          <p:nvPr>
            <p:ph idx="1"/>
          </p:nvPr>
        </p:nvSpPr>
        <p:spPr>
          <a:xfrm>
            <a:off x="838200" y="1825625"/>
            <a:ext cx="6598920" cy="4351338"/>
          </a:xfrm>
        </p:spPr>
        <p:txBody>
          <a:bodyPr/>
          <a:lstStyle/>
          <a:p>
            <a:pPr>
              <a:lnSpc>
                <a:spcPct val="120000"/>
              </a:lnSpc>
            </a:pPr>
            <a:r>
              <a:rPr lang="en-US" sz="2000" dirty="0"/>
              <a:t>Leverage existing federal records systems to better understand completeness of Prescribed Fire Records Database. </a:t>
            </a:r>
          </a:p>
          <a:p>
            <a:pPr marL="0" indent="0">
              <a:lnSpc>
                <a:spcPct val="120000"/>
              </a:lnSpc>
              <a:buNone/>
            </a:pPr>
            <a:endParaRPr lang="en-US" sz="2000" dirty="0"/>
          </a:p>
          <a:p>
            <a:pPr>
              <a:lnSpc>
                <a:spcPct val="120000"/>
              </a:lnSpc>
            </a:pPr>
            <a:r>
              <a:rPr lang="en-US" sz="2000" dirty="0"/>
              <a:t>Integrate Prescribed Fire Records Database with remotely sensed products to validate burn completeness and understand remote detection of prescribed fire. </a:t>
            </a:r>
            <a:endParaRPr lang="en-US" dirty="0"/>
          </a:p>
        </p:txBody>
      </p:sp>
    </p:spTree>
    <p:extLst>
      <p:ext uri="{BB962C8B-B14F-4D97-AF65-F5344CB8AC3E}">
        <p14:creationId xmlns:p14="http://schemas.microsoft.com/office/powerpoint/2010/main" val="2848108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4052-813C-70A1-57B0-21728B102E72}"/>
              </a:ext>
            </a:extLst>
          </p:cNvPr>
          <p:cNvSpPr>
            <a:spLocks noGrp="1"/>
          </p:cNvSpPr>
          <p:nvPr>
            <p:ph type="title"/>
          </p:nvPr>
        </p:nvSpPr>
        <p:spPr/>
        <p:txBody>
          <a:bodyPr/>
          <a:lstStyle/>
          <a:p>
            <a:r>
              <a:rPr lang="en-US" dirty="0"/>
              <a:t>Background</a:t>
            </a:r>
          </a:p>
        </p:txBody>
      </p:sp>
      <p:pic>
        <p:nvPicPr>
          <p:cNvPr id="5" name="Picture 4">
            <a:extLst>
              <a:ext uri="{FF2B5EF4-FFF2-40B4-BE49-F238E27FC236}">
                <a16:creationId xmlns:a16="http://schemas.microsoft.com/office/drawing/2014/main" id="{77D517A8-5D24-12FC-C287-31AE037A7241}"/>
              </a:ext>
            </a:extLst>
          </p:cNvPr>
          <p:cNvPicPr>
            <a:picLocks noChangeAspect="1"/>
          </p:cNvPicPr>
          <p:nvPr/>
        </p:nvPicPr>
        <p:blipFill rotWithShape="1">
          <a:blip r:embed="rId3"/>
          <a:srcRect l="17465" t="27853" r="29421" b="21314"/>
          <a:stretch/>
        </p:blipFill>
        <p:spPr>
          <a:xfrm>
            <a:off x="7761043" y="3068932"/>
            <a:ext cx="3210561" cy="2016760"/>
          </a:xfrm>
          <a:prstGeom prst="rect">
            <a:avLst/>
          </a:prstGeom>
        </p:spPr>
      </p:pic>
      <p:sp>
        <p:nvSpPr>
          <p:cNvPr id="8" name="Content Placeholder 2">
            <a:extLst>
              <a:ext uri="{FF2B5EF4-FFF2-40B4-BE49-F238E27FC236}">
                <a16:creationId xmlns:a16="http://schemas.microsoft.com/office/drawing/2014/main" id="{43FEF993-0B4A-3D84-266D-5E281CA94ED2}"/>
              </a:ext>
            </a:extLst>
          </p:cNvPr>
          <p:cNvSpPr>
            <a:spLocks noGrp="1"/>
          </p:cNvSpPr>
          <p:nvPr>
            <p:ph idx="1"/>
          </p:nvPr>
        </p:nvSpPr>
        <p:spPr>
          <a:xfrm>
            <a:off x="838200" y="1433462"/>
            <a:ext cx="6154271" cy="514452"/>
          </a:xfrm>
        </p:spPr>
        <p:txBody>
          <a:bodyPr>
            <a:normAutofit/>
          </a:bodyPr>
          <a:lstStyle/>
          <a:p>
            <a:pPr marL="0" indent="0">
              <a:buNone/>
            </a:pPr>
            <a:r>
              <a:rPr lang="en-US" sz="2000" dirty="0"/>
              <a:t>Prescribed fire use on all ownerships, 2020</a:t>
            </a:r>
          </a:p>
        </p:txBody>
      </p:sp>
      <p:sp>
        <p:nvSpPr>
          <p:cNvPr id="9" name="Content Placeholder 2">
            <a:extLst>
              <a:ext uri="{FF2B5EF4-FFF2-40B4-BE49-F238E27FC236}">
                <a16:creationId xmlns:a16="http://schemas.microsoft.com/office/drawing/2014/main" id="{D7B64D41-65FC-8B54-B32A-1C49BC331E81}"/>
              </a:ext>
            </a:extLst>
          </p:cNvPr>
          <p:cNvSpPr txBox="1">
            <a:spLocks/>
          </p:cNvSpPr>
          <p:nvPr/>
        </p:nvSpPr>
        <p:spPr>
          <a:xfrm>
            <a:off x="8310880" y="6463936"/>
            <a:ext cx="3881120" cy="394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Figures: 2021 National Prescribed Fire Use Survey Report, Coalition of Prescribed Fire Councils and the National Association of State Foresters</a:t>
            </a:r>
          </a:p>
        </p:txBody>
      </p:sp>
      <p:sp>
        <p:nvSpPr>
          <p:cNvPr id="3" name="Speech Bubble: Rectangle 2">
            <a:extLst>
              <a:ext uri="{FF2B5EF4-FFF2-40B4-BE49-F238E27FC236}">
                <a16:creationId xmlns:a16="http://schemas.microsoft.com/office/drawing/2014/main" id="{D8897D02-DF48-B9BD-1BE0-3E94BFC3DC0C}"/>
              </a:ext>
            </a:extLst>
          </p:cNvPr>
          <p:cNvSpPr/>
          <p:nvPr/>
        </p:nvSpPr>
        <p:spPr>
          <a:xfrm>
            <a:off x="9122484" y="699291"/>
            <a:ext cx="2603351" cy="1248623"/>
          </a:xfrm>
          <a:prstGeom prst="wedgeRectCallout">
            <a:avLst>
              <a:gd name="adj1" fmla="val -38601"/>
              <a:gd name="adj2" fmla="val 7800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chemeClr val="tx1"/>
                </a:solidFill>
              </a:rPr>
              <a:t>Limited information on when and where prescribed fires occur on private land.</a:t>
            </a:r>
          </a:p>
        </p:txBody>
      </p:sp>
      <p:pic>
        <p:nvPicPr>
          <p:cNvPr id="6" name="Picture 5">
            <a:extLst>
              <a:ext uri="{FF2B5EF4-FFF2-40B4-BE49-F238E27FC236}">
                <a16:creationId xmlns:a16="http://schemas.microsoft.com/office/drawing/2014/main" id="{11381A32-4A9F-C031-C3FA-C817E0A71388}"/>
              </a:ext>
            </a:extLst>
          </p:cNvPr>
          <p:cNvPicPr>
            <a:picLocks noChangeAspect="1"/>
          </p:cNvPicPr>
          <p:nvPr/>
        </p:nvPicPr>
        <p:blipFill rotWithShape="1">
          <a:blip r:embed="rId4"/>
          <a:srcRect t="4236" b="11346"/>
          <a:stretch/>
        </p:blipFill>
        <p:spPr>
          <a:xfrm>
            <a:off x="858521" y="1942833"/>
            <a:ext cx="6133949" cy="4699316"/>
          </a:xfrm>
          <a:prstGeom prst="rect">
            <a:avLst/>
          </a:prstGeom>
        </p:spPr>
      </p:pic>
    </p:spTree>
    <p:extLst>
      <p:ext uri="{BB962C8B-B14F-4D97-AF65-F5344CB8AC3E}">
        <p14:creationId xmlns:p14="http://schemas.microsoft.com/office/powerpoint/2010/main" val="205780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D628-AA4B-D0D2-4846-B520FA4A7612}"/>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6A5317BD-F86C-8696-E40B-4720A308105B}"/>
              </a:ext>
            </a:extLst>
          </p:cNvPr>
          <p:cNvSpPr txBox="1">
            <a:spLocks/>
          </p:cNvSpPr>
          <p:nvPr/>
        </p:nvSpPr>
        <p:spPr>
          <a:xfrm>
            <a:off x="838200" y="1433462"/>
            <a:ext cx="8336280"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Create an all-lands prescribed fire records database for 11 western states</a:t>
            </a:r>
          </a:p>
        </p:txBody>
      </p:sp>
      <p:graphicFrame>
        <p:nvGraphicFramePr>
          <p:cNvPr id="15" name="Table 14">
            <a:extLst>
              <a:ext uri="{FF2B5EF4-FFF2-40B4-BE49-F238E27FC236}">
                <a16:creationId xmlns:a16="http://schemas.microsoft.com/office/drawing/2014/main" id="{6758D695-9FB8-C34F-D705-8EBDA3243D0D}"/>
              </a:ext>
            </a:extLst>
          </p:cNvPr>
          <p:cNvGraphicFramePr>
            <a:graphicFrameLocks noGrp="1"/>
          </p:cNvGraphicFramePr>
          <p:nvPr>
            <p:extLst>
              <p:ext uri="{D42A27DB-BD31-4B8C-83A1-F6EECF244321}">
                <p14:modId xmlns:p14="http://schemas.microsoft.com/office/powerpoint/2010/main" val="1298187144"/>
              </p:ext>
            </p:extLst>
          </p:nvPr>
        </p:nvGraphicFramePr>
        <p:xfrm>
          <a:off x="982982" y="2150904"/>
          <a:ext cx="9575795" cy="4046220"/>
        </p:xfrm>
        <a:graphic>
          <a:graphicData uri="http://schemas.openxmlformats.org/drawingml/2006/table">
            <a:tbl>
              <a:tblPr/>
              <a:tblGrid>
                <a:gridCol w="1210577">
                  <a:extLst>
                    <a:ext uri="{9D8B030D-6E8A-4147-A177-3AD203B41FA5}">
                      <a16:colId xmlns:a16="http://schemas.microsoft.com/office/drawing/2014/main" val="2084793459"/>
                    </a:ext>
                  </a:extLst>
                </a:gridCol>
                <a:gridCol w="1210577">
                  <a:extLst>
                    <a:ext uri="{9D8B030D-6E8A-4147-A177-3AD203B41FA5}">
                      <a16:colId xmlns:a16="http://schemas.microsoft.com/office/drawing/2014/main" val="1674605917"/>
                    </a:ext>
                  </a:extLst>
                </a:gridCol>
                <a:gridCol w="1210577">
                  <a:extLst>
                    <a:ext uri="{9D8B030D-6E8A-4147-A177-3AD203B41FA5}">
                      <a16:colId xmlns:a16="http://schemas.microsoft.com/office/drawing/2014/main" val="3829287753"/>
                    </a:ext>
                  </a:extLst>
                </a:gridCol>
                <a:gridCol w="1210577">
                  <a:extLst>
                    <a:ext uri="{9D8B030D-6E8A-4147-A177-3AD203B41FA5}">
                      <a16:colId xmlns:a16="http://schemas.microsoft.com/office/drawing/2014/main" val="1173571827"/>
                    </a:ext>
                  </a:extLst>
                </a:gridCol>
                <a:gridCol w="963021">
                  <a:extLst>
                    <a:ext uri="{9D8B030D-6E8A-4147-A177-3AD203B41FA5}">
                      <a16:colId xmlns:a16="http://schemas.microsoft.com/office/drawing/2014/main" val="3127620940"/>
                    </a:ext>
                  </a:extLst>
                </a:gridCol>
                <a:gridCol w="269319">
                  <a:extLst>
                    <a:ext uri="{9D8B030D-6E8A-4147-A177-3AD203B41FA5}">
                      <a16:colId xmlns:a16="http://schemas.microsoft.com/office/drawing/2014/main" val="479443705"/>
                    </a:ext>
                  </a:extLst>
                </a:gridCol>
                <a:gridCol w="269319">
                  <a:extLst>
                    <a:ext uri="{9D8B030D-6E8A-4147-A177-3AD203B41FA5}">
                      <a16:colId xmlns:a16="http://schemas.microsoft.com/office/drawing/2014/main" val="2561349708"/>
                    </a:ext>
                  </a:extLst>
                </a:gridCol>
                <a:gridCol w="269319">
                  <a:extLst>
                    <a:ext uri="{9D8B030D-6E8A-4147-A177-3AD203B41FA5}">
                      <a16:colId xmlns:a16="http://schemas.microsoft.com/office/drawing/2014/main" val="1983170351"/>
                    </a:ext>
                  </a:extLst>
                </a:gridCol>
                <a:gridCol w="269319">
                  <a:extLst>
                    <a:ext uri="{9D8B030D-6E8A-4147-A177-3AD203B41FA5}">
                      <a16:colId xmlns:a16="http://schemas.microsoft.com/office/drawing/2014/main" val="240113629"/>
                    </a:ext>
                  </a:extLst>
                </a:gridCol>
                <a:gridCol w="269319">
                  <a:extLst>
                    <a:ext uri="{9D8B030D-6E8A-4147-A177-3AD203B41FA5}">
                      <a16:colId xmlns:a16="http://schemas.microsoft.com/office/drawing/2014/main" val="2850043011"/>
                    </a:ext>
                  </a:extLst>
                </a:gridCol>
                <a:gridCol w="269319">
                  <a:extLst>
                    <a:ext uri="{9D8B030D-6E8A-4147-A177-3AD203B41FA5}">
                      <a16:colId xmlns:a16="http://schemas.microsoft.com/office/drawing/2014/main" val="911357996"/>
                    </a:ext>
                  </a:extLst>
                </a:gridCol>
                <a:gridCol w="269319">
                  <a:extLst>
                    <a:ext uri="{9D8B030D-6E8A-4147-A177-3AD203B41FA5}">
                      <a16:colId xmlns:a16="http://schemas.microsoft.com/office/drawing/2014/main" val="612630067"/>
                    </a:ext>
                  </a:extLst>
                </a:gridCol>
                <a:gridCol w="269319">
                  <a:extLst>
                    <a:ext uri="{9D8B030D-6E8A-4147-A177-3AD203B41FA5}">
                      <a16:colId xmlns:a16="http://schemas.microsoft.com/office/drawing/2014/main" val="1651093722"/>
                    </a:ext>
                  </a:extLst>
                </a:gridCol>
                <a:gridCol w="269319">
                  <a:extLst>
                    <a:ext uri="{9D8B030D-6E8A-4147-A177-3AD203B41FA5}">
                      <a16:colId xmlns:a16="http://schemas.microsoft.com/office/drawing/2014/main" val="75070986"/>
                    </a:ext>
                  </a:extLst>
                </a:gridCol>
                <a:gridCol w="269319">
                  <a:extLst>
                    <a:ext uri="{9D8B030D-6E8A-4147-A177-3AD203B41FA5}">
                      <a16:colId xmlns:a16="http://schemas.microsoft.com/office/drawing/2014/main" val="1001560315"/>
                    </a:ext>
                  </a:extLst>
                </a:gridCol>
                <a:gridCol w="269319">
                  <a:extLst>
                    <a:ext uri="{9D8B030D-6E8A-4147-A177-3AD203B41FA5}">
                      <a16:colId xmlns:a16="http://schemas.microsoft.com/office/drawing/2014/main" val="4269863828"/>
                    </a:ext>
                  </a:extLst>
                </a:gridCol>
                <a:gridCol w="269319">
                  <a:extLst>
                    <a:ext uri="{9D8B030D-6E8A-4147-A177-3AD203B41FA5}">
                      <a16:colId xmlns:a16="http://schemas.microsoft.com/office/drawing/2014/main" val="2354525986"/>
                    </a:ext>
                  </a:extLst>
                </a:gridCol>
                <a:gridCol w="269319">
                  <a:extLst>
                    <a:ext uri="{9D8B030D-6E8A-4147-A177-3AD203B41FA5}">
                      <a16:colId xmlns:a16="http://schemas.microsoft.com/office/drawing/2014/main" val="2257441920"/>
                    </a:ext>
                  </a:extLst>
                </a:gridCol>
                <a:gridCol w="269319">
                  <a:extLst>
                    <a:ext uri="{9D8B030D-6E8A-4147-A177-3AD203B41FA5}">
                      <a16:colId xmlns:a16="http://schemas.microsoft.com/office/drawing/2014/main" val="1458497530"/>
                    </a:ext>
                  </a:extLst>
                </a:gridCol>
              </a:tblGrid>
              <a:tr h="266700">
                <a:tc rowSpan="2">
                  <a:txBody>
                    <a:bodyPr/>
                    <a:lstStyle/>
                    <a:p>
                      <a:pPr algn="ctr" fontAlgn="ctr"/>
                      <a:r>
                        <a:rPr lang="en-US" sz="1600" b="0" i="0" u="none" strike="noStrike" dirty="0">
                          <a:solidFill>
                            <a:srgbClr val="000000"/>
                          </a:solidFill>
                          <a:effectLst/>
                          <a:latin typeface="Calibri" panose="020F0502020204030204" pitchFamily="34" charset="0"/>
                        </a:rPr>
                        <a:t>State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b"/>
                      <a:r>
                        <a:rPr lang="en-US" sz="1600" b="0" i="0" u="none" strike="noStrike">
                          <a:solidFill>
                            <a:srgbClr val="000000"/>
                          </a:solidFill>
                          <a:effectLst/>
                          <a:latin typeface="Calibri" panose="020F0502020204030204" pitchFamily="34" charset="0"/>
                        </a:rPr>
                        <a:t>Information tracked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14">
                  <a:txBody>
                    <a:bodyPr/>
                    <a:lstStyle/>
                    <a:p>
                      <a:pPr algn="ctr" fontAlgn="b"/>
                      <a:r>
                        <a:rPr lang="en-US" sz="1600" b="0" i="0" u="none" strike="noStrike">
                          <a:solidFill>
                            <a:srgbClr val="000000"/>
                          </a:solidFill>
                          <a:effectLst/>
                          <a:latin typeface="Calibri" panose="020F0502020204030204" pitchFamily="34" charset="0"/>
                        </a:rPr>
                        <a:t>Years of data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9292196"/>
                  </a:ext>
                </a:extLst>
              </a:tr>
              <a:tr h="845820">
                <a:tc vMerge="1">
                  <a:txBody>
                    <a:bodyPr/>
                    <a:lstStyle/>
                    <a:p>
                      <a:endParaRPr lang="en-US"/>
                    </a:p>
                  </a:txBody>
                  <a:tcPr/>
                </a:tc>
                <a:tc>
                  <a:txBody>
                    <a:bodyPr/>
                    <a:lstStyle/>
                    <a:p>
                      <a:pPr algn="ctr" fontAlgn="ctr"/>
                      <a:r>
                        <a:rPr lang="en-US" sz="1600" b="0" i="0" u="none" strike="noStrike">
                          <a:solidFill>
                            <a:srgbClr val="000000"/>
                          </a:solidFill>
                          <a:effectLst/>
                          <a:latin typeface="Calibri" panose="020F0502020204030204" pitchFamily="34" charset="0"/>
                        </a:rPr>
                        <a:t>Permitted acres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Requested acres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Completed acres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Burn </a:t>
                      </a:r>
                      <a:br>
                        <a:rPr lang="en-US" sz="1600" b="0" i="0" u="none" strike="noStrike">
                          <a:solidFill>
                            <a:srgbClr val="000000"/>
                          </a:solidFill>
                          <a:effectLst/>
                          <a:latin typeface="Calibri" panose="020F0502020204030204" pitchFamily="34" charset="0"/>
                        </a:rPr>
                      </a:br>
                      <a:r>
                        <a:rPr lang="en-US" sz="1600" b="0" i="0" u="none" strike="noStrike">
                          <a:solidFill>
                            <a:srgbClr val="000000"/>
                          </a:solidFill>
                          <a:effectLst/>
                          <a:latin typeface="Calibri" panose="020F0502020204030204" pitchFamily="34" charset="0"/>
                        </a:rPr>
                        <a:t>type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pre-2010</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2011</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2012</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2013</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2014</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2015</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2016</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2017</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2018</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2019</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2020</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2021</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2022</a:t>
                      </a:r>
                    </a:p>
                  </a:txBody>
                  <a:tcPr marL="0" marR="0" marT="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5130113"/>
                  </a:ext>
                </a:extLst>
              </a:tr>
              <a:tr h="266700">
                <a:tc>
                  <a:txBody>
                    <a:bodyPr/>
                    <a:lstStyle/>
                    <a:p>
                      <a:pPr algn="ctr" fontAlgn="b"/>
                      <a:r>
                        <a:rPr lang="en-US" sz="1600" b="0" i="0" u="none" strike="noStrike">
                          <a:solidFill>
                            <a:srgbClr val="000000"/>
                          </a:solidFill>
                          <a:effectLst/>
                          <a:latin typeface="Calibri" panose="020F0502020204030204" pitchFamily="34" charset="0"/>
                        </a:rPr>
                        <a:t>AZ</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20106118"/>
                  </a:ext>
                </a:extLst>
              </a:tr>
              <a:tr h="266700">
                <a:tc>
                  <a:txBody>
                    <a:bodyPr/>
                    <a:lstStyle/>
                    <a:p>
                      <a:pPr algn="ctr" fontAlgn="b"/>
                      <a:r>
                        <a:rPr lang="en-US" sz="1600" b="0" i="0" u="none" strike="noStrike">
                          <a:solidFill>
                            <a:srgbClr val="000000"/>
                          </a:solidFill>
                          <a:effectLst/>
                          <a:latin typeface="Calibri" panose="020F0502020204030204" pitchFamily="34" charset="0"/>
                        </a:rPr>
                        <a:t>CA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58600454"/>
                  </a:ext>
                </a:extLst>
              </a:tr>
              <a:tr h="266700">
                <a:tc>
                  <a:txBody>
                    <a:bodyPr/>
                    <a:lstStyle/>
                    <a:p>
                      <a:pPr algn="ctr" fontAlgn="b"/>
                      <a:r>
                        <a:rPr lang="en-US" sz="1600" b="0" i="0" u="none" strike="noStrike">
                          <a:solidFill>
                            <a:srgbClr val="000000"/>
                          </a:solidFill>
                          <a:effectLst/>
                          <a:latin typeface="Calibri" panose="020F0502020204030204" pitchFamily="34" charset="0"/>
                        </a:rPr>
                        <a:t>CO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16199588"/>
                  </a:ext>
                </a:extLst>
              </a:tr>
              <a:tr h="266700">
                <a:tc>
                  <a:txBody>
                    <a:bodyPr/>
                    <a:lstStyle/>
                    <a:p>
                      <a:pPr algn="ctr" fontAlgn="b"/>
                      <a:r>
                        <a:rPr lang="en-US" sz="1600" b="0" i="0" u="none" strike="noStrike">
                          <a:solidFill>
                            <a:srgbClr val="000000"/>
                          </a:solidFill>
                          <a:effectLst/>
                          <a:latin typeface="Calibri" panose="020F0502020204030204" pitchFamily="34" charset="0"/>
                        </a:rPr>
                        <a:t>ID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10379246"/>
                  </a:ext>
                </a:extLst>
              </a:tr>
              <a:tr h="266700">
                <a:tc>
                  <a:txBody>
                    <a:bodyPr/>
                    <a:lstStyle/>
                    <a:p>
                      <a:pPr algn="ctr" fontAlgn="b"/>
                      <a:r>
                        <a:rPr lang="en-US" sz="1600" b="0" i="0" u="none" strike="noStrike">
                          <a:solidFill>
                            <a:srgbClr val="000000"/>
                          </a:solidFill>
                          <a:effectLst/>
                          <a:latin typeface="Calibri" panose="020F0502020204030204" pitchFamily="34" charset="0"/>
                        </a:rPr>
                        <a:t>MT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9044592"/>
                  </a:ext>
                </a:extLst>
              </a:tr>
              <a:tr h="266700">
                <a:tc>
                  <a:txBody>
                    <a:bodyPr/>
                    <a:lstStyle/>
                    <a:p>
                      <a:pPr algn="ctr" fontAlgn="b"/>
                      <a:r>
                        <a:rPr lang="en-US" sz="1600" b="0" i="0" u="none" strike="noStrike">
                          <a:solidFill>
                            <a:srgbClr val="000000"/>
                          </a:solidFill>
                          <a:effectLst/>
                          <a:latin typeface="Calibri" panose="020F0502020204030204" pitchFamily="34" charset="0"/>
                        </a:rPr>
                        <a:t>NM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3704727"/>
                  </a:ext>
                </a:extLst>
              </a:tr>
              <a:tr h="266700">
                <a:tc>
                  <a:txBody>
                    <a:bodyPr/>
                    <a:lstStyle/>
                    <a:p>
                      <a:pPr algn="ctr" fontAlgn="b"/>
                      <a:r>
                        <a:rPr lang="en-US" sz="1600" b="0" i="0" u="none" strike="noStrike">
                          <a:solidFill>
                            <a:srgbClr val="000000"/>
                          </a:solidFill>
                          <a:effectLst/>
                          <a:latin typeface="Calibri" panose="020F0502020204030204" pitchFamily="34" charset="0"/>
                        </a:rPr>
                        <a:t>NV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04320176"/>
                  </a:ext>
                </a:extLst>
              </a:tr>
              <a:tr h="266700">
                <a:tc>
                  <a:txBody>
                    <a:bodyPr/>
                    <a:lstStyle/>
                    <a:p>
                      <a:pPr algn="ctr" fontAlgn="b"/>
                      <a:r>
                        <a:rPr lang="en-US" sz="1600" b="0" i="0" u="none" strike="noStrike">
                          <a:solidFill>
                            <a:srgbClr val="000000"/>
                          </a:solidFill>
                          <a:effectLst/>
                          <a:latin typeface="Calibri" panose="020F0502020204030204" pitchFamily="34" charset="0"/>
                        </a:rPr>
                        <a:t>OR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58055294"/>
                  </a:ext>
                </a:extLst>
              </a:tr>
              <a:tr h="266700">
                <a:tc>
                  <a:txBody>
                    <a:bodyPr/>
                    <a:lstStyle/>
                    <a:p>
                      <a:pPr algn="ctr" fontAlgn="b"/>
                      <a:r>
                        <a:rPr lang="en-US" sz="1600" b="0" i="0" u="none" strike="noStrike">
                          <a:solidFill>
                            <a:srgbClr val="000000"/>
                          </a:solidFill>
                          <a:effectLst/>
                          <a:latin typeface="Calibri" panose="020F0502020204030204" pitchFamily="34" charset="0"/>
                        </a:rPr>
                        <a:t>UT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28674224"/>
                  </a:ext>
                </a:extLst>
              </a:tr>
              <a:tr h="266700">
                <a:tc>
                  <a:txBody>
                    <a:bodyPr/>
                    <a:lstStyle/>
                    <a:p>
                      <a:pPr algn="ctr" fontAlgn="b"/>
                      <a:r>
                        <a:rPr lang="en-US" sz="1600" b="0" i="0" u="none" strike="noStrike">
                          <a:solidFill>
                            <a:srgbClr val="000000"/>
                          </a:solidFill>
                          <a:effectLst/>
                          <a:latin typeface="Calibri" panose="020F0502020204030204" pitchFamily="34" charset="0"/>
                        </a:rPr>
                        <a:t>WA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55792493"/>
                  </a:ext>
                </a:extLst>
              </a:tr>
              <a:tr h="266700">
                <a:tc>
                  <a:txBody>
                    <a:bodyPr/>
                    <a:lstStyle/>
                    <a:p>
                      <a:pPr algn="ctr" fontAlgn="b"/>
                      <a:r>
                        <a:rPr lang="en-US" sz="1600" b="0" i="0" u="none" strike="noStrike">
                          <a:solidFill>
                            <a:srgbClr val="000000"/>
                          </a:solidFill>
                          <a:effectLst/>
                          <a:latin typeface="Calibri" panose="020F0502020204030204" pitchFamily="34" charset="0"/>
                        </a:rPr>
                        <a:t>WY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6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7269195"/>
                  </a:ext>
                </a:extLst>
              </a:tr>
            </a:tbl>
          </a:graphicData>
        </a:graphic>
      </p:graphicFrame>
      <p:sp>
        <p:nvSpPr>
          <p:cNvPr id="5" name="Double Brace 4">
            <a:extLst>
              <a:ext uri="{FF2B5EF4-FFF2-40B4-BE49-F238E27FC236}">
                <a16:creationId xmlns:a16="http://schemas.microsoft.com/office/drawing/2014/main" id="{2CA4ED1D-94F1-E93F-51CA-E4F0451F3CF4}"/>
              </a:ext>
            </a:extLst>
          </p:cNvPr>
          <p:cNvSpPr/>
          <p:nvPr/>
        </p:nvSpPr>
        <p:spPr>
          <a:xfrm>
            <a:off x="8910320" y="2458720"/>
            <a:ext cx="1709417" cy="772160"/>
          </a:xfrm>
          <a:prstGeom prst="bracePair">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5937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7790-D267-9505-1DB4-689BC139510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7915AF8-7CB1-00B1-C15C-E225EEF8AFD2}"/>
              </a:ext>
            </a:extLst>
          </p:cNvPr>
          <p:cNvSpPr>
            <a:spLocks noGrp="1"/>
          </p:cNvSpPr>
          <p:nvPr>
            <p:ph idx="1"/>
          </p:nvPr>
        </p:nvSpPr>
        <p:spPr>
          <a:xfrm>
            <a:off x="838199" y="1825625"/>
            <a:ext cx="7584441" cy="4351338"/>
          </a:xfrm>
        </p:spPr>
        <p:txBody>
          <a:bodyPr>
            <a:normAutofit/>
          </a:bodyPr>
          <a:lstStyle/>
          <a:p>
            <a:r>
              <a:rPr lang="en-US" dirty="0"/>
              <a:t>Cleaning</a:t>
            </a:r>
          </a:p>
          <a:p>
            <a:pPr marL="0" indent="0">
              <a:buNone/>
            </a:pPr>
            <a:endParaRPr lang="en-US" dirty="0"/>
          </a:p>
          <a:p>
            <a:r>
              <a:rPr lang="en-US" dirty="0"/>
              <a:t>Standardizing</a:t>
            </a:r>
          </a:p>
          <a:p>
            <a:pPr marL="0" indent="0">
              <a:buNone/>
            </a:pPr>
            <a:endParaRPr lang="en-US" dirty="0"/>
          </a:p>
          <a:p>
            <a:r>
              <a:rPr lang="en-US" dirty="0"/>
              <a:t>Calculating variables:</a:t>
            </a:r>
          </a:p>
          <a:p>
            <a:pPr lvl="1"/>
            <a:r>
              <a:rPr lang="en-US" sz="2000" dirty="0"/>
              <a:t>Unique burns: state, year, location, burn type, number, name</a:t>
            </a:r>
          </a:p>
          <a:p>
            <a:pPr lvl="1"/>
            <a:r>
              <a:rPr lang="en-US" sz="2000" dirty="0"/>
              <a:t>Planned acres: permitted acres if available, else max requested</a:t>
            </a:r>
          </a:p>
          <a:p>
            <a:pPr marL="0" indent="0">
              <a:buNone/>
            </a:pPr>
            <a:endParaRPr lang="en-US" dirty="0"/>
          </a:p>
        </p:txBody>
      </p:sp>
      <p:sp>
        <p:nvSpPr>
          <p:cNvPr id="6" name="TextBox 5">
            <a:extLst>
              <a:ext uri="{FF2B5EF4-FFF2-40B4-BE49-F238E27FC236}">
                <a16:creationId xmlns:a16="http://schemas.microsoft.com/office/drawing/2014/main" id="{FE85F15D-EFF2-FC23-E301-6CD78A24B85E}"/>
              </a:ext>
            </a:extLst>
          </p:cNvPr>
          <p:cNvSpPr txBox="1"/>
          <p:nvPr/>
        </p:nvSpPr>
        <p:spPr>
          <a:xfrm>
            <a:off x="9072881" y="1027906"/>
            <a:ext cx="2280919" cy="512294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50000"/>
              </a:lnSpc>
            </a:pPr>
            <a:r>
              <a:rPr lang="en-US" sz="2000" u="sng" dirty="0"/>
              <a:t>Database attributes</a:t>
            </a:r>
          </a:p>
          <a:p>
            <a:pPr>
              <a:lnSpc>
                <a:spcPct val="150000"/>
              </a:lnSpc>
            </a:pPr>
            <a:r>
              <a:rPr lang="en-US" sz="2000" dirty="0"/>
              <a:t>Date</a:t>
            </a:r>
          </a:p>
          <a:p>
            <a:pPr>
              <a:lnSpc>
                <a:spcPct val="150000"/>
              </a:lnSpc>
            </a:pPr>
            <a:r>
              <a:rPr lang="en-US" sz="2000" dirty="0"/>
              <a:t>Latitude</a:t>
            </a:r>
          </a:p>
          <a:p>
            <a:pPr>
              <a:lnSpc>
                <a:spcPct val="150000"/>
              </a:lnSpc>
            </a:pPr>
            <a:r>
              <a:rPr lang="en-US" sz="2000" dirty="0"/>
              <a:t>Longitude</a:t>
            </a:r>
          </a:p>
          <a:p>
            <a:pPr>
              <a:lnSpc>
                <a:spcPct val="150000"/>
              </a:lnSpc>
            </a:pPr>
            <a:r>
              <a:rPr lang="en-US" sz="2000" dirty="0"/>
              <a:t>Acres permitted</a:t>
            </a:r>
          </a:p>
          <a:p>
            <a:pPr>
              <a:lnSpc>
                <a:spcPct val="150000"/>
              </a:lnSpc>
            </a:pPr>
            <a:r>
              <a:rPr lang="en-US" sz="2000" dirty="0"/>
              <a:t>Acres requested</a:t>
            </a:r>
          </a:p>
          <a:p>
            <a:pPr>
              <a:lnSpc>
                <a:spcPct val="150000"/>
              </a:lnSpc>
            </a:pPr>
            <a:r>
              <a:rPr lang="en-US" sz="2000" dirty="0"/>
              <a:t>Acres completed</a:t>
            </a:r>
          </a:p>
          <a:p>
            <a:pPr>
              <a:lnSpc>
                <a:spcPct val="150000"/>
              </a:lnSpc>
            </a:pPr>
            <a:r>
              <a:rPr lang="en-US" sz="2000" dirty="0"/>
              <a:t>Pile volume</a:t>
            </a:r>
          </a:p>
          <a:p>
            <a:pPr>
              <a:lnSpc>
                <a:spcPct val="150000"/>
              </a:lnSpc>
            </a:pPr>
            <a:r>
              <a:rPr lang="en-US" sz="2000" dirty="0"/>
              <a:t>Burn name</a:t>
            </a:r>
          </a:p>
          <a:p>
            <a:pPr>
              <a:lnSpc>
                <a:spcPct val="150000"/>
              </a:lnSpc>
            </a:pPr>
            <a:r>
              <a:rPr lang="en-US" sz="2000" dirty="0"/>
              <a:t>Burn type</a:t>
            </a:r>
          </a:p>
          <a:p>
            <a:pPr>
              <a:lnSpc>
                <a:spcPct val="150000"/>
              </a:lnSpc>
            </a:pPr>
            <a:r>
              <a:rPr lang="en-US" sz="2000" dirty="0"/>
              <a:t>Entity requesting</a:t>
            </a:r>
          </a:p>
        </p:txBody>
      </p:sp>
    </p:spTree>
    <p:extLst>
      <p:ext uri="{BB962C8B-B14F-4D97-AF65-F5344CB8AC3E}">
        <p14:creationId xmlns:p14="http://schemas.microsoft.com/office/powerpoint/2010/main" val="37493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9" name="Content Placeholder 2">
            <a:extLst>
              <a:ext uri="{FF2B5EF4-FFF2-40B4-BE49-F238E27FC236}">
                <a16:creationId xmlns:a16="http://schemas.microsoft.com/office/drawing/2014/main" id="{124071E8-8E30-01CF-1E04-621F76262554}"/>
              </a:ext>
            </a:extLst>
          </p:cNvPr>
          <p:cNvSpPr>
            <a:spLocks noGrp="1"/>
          </p:cNvSpPr>
          <p:nvPr>
            <p:ph idx="1"/>
          </p:nvPr>
        </p:nvSpPr>
        <p:spPr>
          <a:xfrm>
            <a:off x="838200" y="1433462"/>
            <a:ext cx="6154271" cy="514452"/>
          </a:xfrm>
        </p:spPr>
        <p:txBody>
          <a:bodyPr>
            <a:normAutofit/>
          </a:bodyPr>
          <a:lstStyle/>
          <a:p>
            <a:pPr marL="0" indent="0">
              <a:buNone/>
            </a:pPr>
            <a:r>
              <a:rPr lang="en-US" sz="2000" dirty="0"/>
              <a:t>Planned and completed burns 2017-2022</a:t>
            </a:r>
          </a:p>
        </p:txBody>
      </p:sp>
      <p:pic>
        <p:nvPicPr>
          <p:cNvPr id="5" name="Picture 4" descr="A qr code with black squares&#10;&#10;Description automatically generated">
            <a:extLst>
              <a:ext uri="{FF2B5EF4-FFF2-40B4-BE49-F238E27FC236}">
                <a16:creationId xmlns:a16="http://schemas.microsoft.com/office/drawing/2014/main" id="{5BF948C8-71E1-038F-236A-886F7569C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1465" y="4368739"/>
            <a:ext cx="1800970" cy="1800970"/>
          </a:xfrm>
          <a:prstGeom prst="rect">
            <a:avLst/>
          </a:prstGeom>
        </p:spPr>
      </p:pic>
      <p:sp>
        <p:nvSpPr>
          <p:cNvPr id="6" name="TextBox 5">
            <a:extLst>
              <a:ext uri="{FF2B5EF4-FFF2-40B4-BE49-F238E27FC236}">
                <a16:creationId xmlns:a16="http://schemas.microsoft.com/office/drawing/2014/main" id="{C1A66409-D1A4-0C08-FE0F-D3FF77250BE0}"/>
              </a:ext>
            </a:extLst>
          </p:cNvPr>
          <p:cNvSpPr txBox="1"/>
          <p:nvPr/>
        </p:nvSpPr>
        <p:spPr>
          <a:xfrm>
            <a:off x="7109128" y="5846544"/>
            <a:ext cx="4435227" cy="646331"/>
          </a:xfrm>
          <a:prstGeom prst="rect">
            <a:avLst/>
          </a:prstGeom>
          <a:noFill/>
        </p:spPr>
        <p:txBody>
          <a:bodyPr wrap="square" rtlCol="0">
            <a:spAutoFit/>
          </a:bodyPr>
          <a:lstStyle/>
          <a:p>
            <a:r>
              <a:rPr lang="en-US" dirty="0"/>
              <a:t>Draft interactive map:</a:t>
            </a:r>
          </a:p>
          <a:p>
            <a:r>
              <a:rPr lang="en-US" dirty="0"/>
              <a:t>koriblankenship.github.io/</a:t>
            </a:r>
            <a:r>
              <a:rPr lang="en-US" dirty="0" err="1"/>
              <a:t>StateRx</a:t>
            </a:r>
            <a:r>
              <a:rPr lang="en-US" dirty="0"/>
              <a:t>/map.html</a:t>
            </a:r>
          </a:p>
        </p:txBody>
      </p:sp>
      <p:sp>
        <p:nvSpPr>
          <p:cNvPr id="11" name="Speech Bubble: Rectangle 10">
            <a:extLst>
              <a:ext uri="{FF2B5EF4-FFF2-40B4-BE49-F238E27FC236}">
                <a16:creationId xmlns:a16="http://schemas.microsoft.com/office/drawing/2014/main" id="{3CEF2E7B-8461-FF28-A61D-980F10734BE7}"/>
              </a:ext>
            </a:extLst>
          </p:cNvPr>
          <p:cNvSpPr/>
          <p:nvPr/>
        </p:nvSpPr>
        <p:spPr>
          <a:xfrm>
            <a:off x="8858324" y="699291"/>
            <a:ext cx="2603351" cy="1800970"/>
          </a:xfrm>
          <a:prstGeom prst="wedgeRectCallout">
            <a:avLst>
              <a:gd name="adj1" fmla="val -38601"/>
              <a:gd name="adj2" fmla="val 78008"/>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2000" dirty="0"/>
          </a:p>
        </p:txBody>
      </p:sp>
      <p:sp>
        <p:nvSpPr>
          <p:cNvPr id="12" name="TextBox 11">
            <a:extLst>
              <a:ext uri="{FF2B5EF4-FFF2-40B4-BE49-F238E27FC236}">
                <a16:creationId xmlns:a16="http://schemas.microsoft.com/office/drawing/2014/main" id="{ED6E30A1-D6FB-0F6F-6825-22FE2C1AAE41}"/>
              </a:ext>
            </a:extLst>
          </p:cNvPr>
          <p:cNvSpPr txBox="1"/>
          <p:nvPr/>
        </p:nvSpPr>
        <p:spPr>
          <a:xfrm>
            <a:off x="9217715" y="771742"/>
            <a:ext cx="1917645" cy="1682897"/>
          </a:xfrm>
          <a:prstGeom prst="rect">
            <a:avLst/>
          </a:prstGeom>
          <a:noFill/>
        </p:spPr>
        <p:txBody>
          <a:bodyPr wrap="square" rtlCol="0">
            <a:spAutoFit/>
          </a:bodyPr>
          <a:lstStyle/>
          <a:p>
            <a:pPr>
              <a:lnSpc>
                <a:spcPts val="2500"/>
              </a:lnSpc>
            </a:pPr>
            <a:r>
              <a:rPr lang="en-US" sz="2000" dirty="0" err="1"/>
              <a:t>Westwide</a:t>
            </a:r>
            <a:r>
              <a:rPr lang="en-US" sz="2000" dirty="0"/>
              <a:t> -</a:t>
            </a:r>
          </a:p>
          <a:p>
            <a:pPr>
              <a:lnSpc>
                <a:spcPts val="2500"/>
              </a:lnSpc>
            </a:pPr>
            <a:r>
              <a:rPr lang="en-US" sz="2000" dirty="0"/>
              <a:t>6,065 Broadcast</a:t>
            </a:r>
          </a:p>
          <a:p>
            <a:pPr>
              <a:lnSpc>
                <a:spcPts val="2500"/>
              </a:lnSpc>
            </a:pPr>
            <a:r>
              <a:rPr lang="en-US" sz="2000" dirty="0"/>
              <a:t>49,992 Piles</a:t>
            </a:r>
          </a:p>
          <a:p>
            <a:pPr>
              <a:lnSpc>
                <a:spcPts val="2500"/>
              </a:lnSpc>
            </a:pPr>
            <a:r>
              <a:rPr lang="en-US" sz="2000" dirty="0"/>
              <a:t>575 Unknown</a:t>
            </a:r>
          </a:p>
          <a:p>
            <a:pPr>
              <a:lnSpc>
                <a:spcPts val="2500"/>
              </a:lnSpc>
            </a:pPr>
            <a:r>
              <a:rPr lang="en-US" sz="2000" dirty="0"/>
              <a:t>56,632 Total</a:t>
            </a:r>
          </a:p>
        </p:txBody>
      </p:sp>
      <p:cxnSp>
        <p:nvCxnSpPr>
          <p:cNvPr id="8" name="Straight Connector 7">
            <a:extLst>
              <a:ext uri="{FF2B5EF4-FFF2-40B4-BE49-F238E27FC236}">
                <a16:creationId xmlns:a16="http://schemas.microsoft.com/office/drawing/2014/main" id="{6F1ED7F5-B058-D642-BE85-280B2C93F71D}"/>
              </a:ext>
            </a:extLst>
          </p:cNvPr>
          <p:cNvCxnSpPr/>
          <p:nvPr/>
        </p:nvCxnSpPr>
        <p:spPr>
          <a:xfrm>
            <a:off x="9311640" y="2086928"/>
            <a:ext cx="17373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5A20ACD-FAB1-B48C-DB11-F6352C914CA4}"/>
              </a:ext>
            </a:extLst>
          </p:cNvPr>
          <p:cNvPicPr>
            <a:picLocks noChangeAspect="1"/>
          </p:cNvPicPr>
          <p:nvPr/>
        </p:nvPicPr>
        <p:blipFill>
          <a:blip r:embed="rId4"/>
          <a:stretch>
            <a:fillRect/>
          </a:stretch>
        </p:blipFill>
        <p:spPr>
          <a:xfrm>
            <a:off x="751840" y="1767840"/>
            <a:ext cx="5088717" cy="4913890"/>
          </a:xfrm>
          <a:prstGeom prst="rect">
            <a:avLst/>
          </a:prstGeom>
        </p:spPr>
      </p:pic>
    </p:spTree>
    <p:extLst>
      <p:ext uri="{BB962C8B-B14F-4D97-AF65-F5344CB8AC3E}">
        <p14:creationId xmlns:p14="http://schemas.microsoft.com/office/powerpoint/2010/main" val="207760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433462"/>
            <a:ext cx="6154271" cy="514452"/>
          </a:xfrm>
        </p:spPr>
        <p:txBody>
          <a:bodyPr>
            <a:normAutofit/>
          </a:bodyPr>
          <a:lstStyle/>
          <a:p>
            <a:pPr marL="0" indent="0">
              <a:buNone/>
            </a:pPr>
            <a:r>
              <a:rPr lang="en-US" sz="2000" dirty="0"/>
              <a:t>Number of reported burns 2017-2022 (11 states)</a:t>
            </a:r>
          </a:p>
        </p:txBody>
      </p:sp>
      <p:pic>
        <p:nvPicPr>
          <p:cNvPr id="5" name="Picture 4" descr="A graph of different sizes and colors&#10;&#10;Description automatically generated">
            <a:extLst>
              <a:ext uri="{FF2B5EF4-FFF2-40B4-BE49-F238E27FC236}">
                <a16:creationId xmlns:a16="http://schemas.microsoft.com/office/drawing/2014/main" id="{229A2B04-7FE3-94FB-6D4E-FC8DBA13B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04195"/>
            <a:ext cx="10383170" cy="4614743"/>
          </a:xfrm>
          <a:prstGeom prst="rect">
            <a:avLst/>
          </a:prstGeom>
        </p:spPr>
      </p:pic>
      <p:sp>
        <p:nvSpPr>
          <p:cNvPr id="6" name="Speech Bubble: Rectangle 5">
            <a:extLst>
              <a:ext uri="{FF2B5EF4-FFF2-40B4-BE49-F238E27FC236}">
                <a16:creationId xmlns:a16="http://schemas.microsoft.com/office/drawing/2014/main" id="{EA8C15FB-82F0-27C1-0DFB-A67DDB45F475}"/>
              </a:ext>
            </a:extLst>
          </p:cNvPr>
          <p:cNvSpPr/>
          <p:nvPr/>
        </p:nvSpPr>
        <p:spPr>
          <a:xfrm>
            <a:off x="9122484" y="699291"/>
            <a:ext cx="2603351" cy="1248623"/>
          </a:xfrm>
          <a:prstGeom prst="wedgeRectCallout">
            <a:avLst>
              <a:gd name="adj1" fmla="val -38601"/>
              <a:gd name="adj2" fmla="val 7800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err="1">
                <a:solidFill>
                  <a:schemeClr val="tx1"/>
                </a:solidFill>
              </a:rPr>
              <a:t>Westwide</a:t>
            </a:r>
            <a:r>
              <a:rPr lang="en-US" sz="2000" dirty="0">
                <a:solidFill>
                  <a:schemeClr val="tx1"/>
                </a:solidFill>
              </a:rPr>
              <a:t> - 8 times more pile than broadcast burns are reported.</a:t>
            </a:r>
          </a:p>
        </p:txBody>
      </p:sp>
    </p:spTree>
    <p:extLst>
      <p:ext uri="{BB962C8B-B14F-4D97-AF65-F5344CB8AC3E}">
        <p14:creationId xmlns:p14="http://schemas.microsoft.com/office/powerpoint/2010/main" val="12098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12" name="Content Placeholder 2">
            <a:extLst>
              <a:ext uri="{FF2B5EF4-FFF2-40B4-BE49-F238E27FC236}">
                <a16:creationId xmlns:a16="http://schemas.microsoft.com/office/drawing/2014/main" id="{CB962217-C5BC-5AC7-55F6-3F57D7EECD9C}"/>
              </a:ext>
            </a:extLst>
          </p:cNvPr>
          <p:cNvSpPr txBox="1">
            <a:spLocks/>
          </p:cNvSpPr>
          <p:nvPr/>
        </p:nvSpPr>
        <p:spPr>
          <a:xfrm>
            <a:off x="838200" y="1433461"/>
            <a:ext cx="7950798" cy="739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Area of broadcast burns 2017-2022 (7 states)</a:t>
            </a:r>
          </a:p>
        </p:txBody>
      </p:sp>
      <p:pic>
        <p:nvPicPr>
          <p:cNvPr id="4" name="Picture 3" descr="A graph of a number of bars&#10;&#10;Description automatically generated with medium confidence">
            <a:extLst>
              <a:ext uri="{FF2B5EF4-FFF2-40B4-BE49-F238E27FC236}">
                <a16:creationId xmlns:a16="http://schemas.microsoft.com/office/drawing/2014/main" id="{8EA9DFBD-D462-F3EC-8C96-DBF8CED0B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73044"/>
            <a:ext cx="10191129" cy="4529391"/>
          </a:xfrm>
          <a:prstGeom prst="rect">
            <a:avLst/>
          </a:prstGeom>
        </p:spPr>
      </p:pic>
      <p:sp>
        <p:nvSpPr>
          <p:cNvPr id="3" name="Speech Bubble: Rectangle 2">
            <a:extLst>
              <a:ext uri="{FF2B5EF4-FFF2-40B4-BE49-F238E27FC236}">
                <a16:creationId xmlns:a16="http://schemas.microsoft.com/office/drawing/2014/main" id="{CADCB90F-2272-8779-E963-B42551EC9FF7}"/>
              </a:ext>
            </a:extLst>
          </p:cNvPr>
          <p:cNvSpPr/>
          <p:nvPr/>
        </p:nvSpPr>
        <p:spPr>
          <a:xfrm>
            <a:off x="9122484" y="699291"/>
            <a:ext cx="2603351" cy="1248623"/>
          </a:xfrm>
          <a:prstGeom prst="wedgeRectCallout">
            <a:avLst>
              <a:gd name="adj1" fmla="val -38601"/>
              <a:gd name="adj2" fmla="val 78008"/>
            </a:avLst>
          </a:prstGeom>
        </p:spPr>
        <p:style>
          <a:lnRef idx="1">
            <a:schemeClr val="accent4"/>
          </a:lnRef>
          <a:fillRef idx="2">
            <a:schemeClr val="accent4"/>
          </a:fillRef>
          <a:effectRef idx="1">
            <a:schemeClr val="accent4"/>
          </a:effectRef>
          <a:fontRef idx="minor">
            <a:schemeClr val="dk1"/>
          </a:fontRef>
        </p:style>
        <p:txBody>
          <a:bodyPr rtlCol="0" anchor="ctr"/>
          <a:lstStyle/>
          <a:p>
            <a:pPr marR="0" lvl="0" algn="ctr" defTabSz="914400" rtl="0" eaLnBrk="1" fontAlgn="auto" latinLnBrk="0" hangingPunct="1">
              <a:lnSpc>
                <a:spcPct val="90000"/>
              </a:lnSpc>
              <a:spcBef>
                <a:spcPts val="1000"/>
              </a:spcBef>
              <a:spcAft>
                <a:spcPts val="0"/>
              </a:spcAft>
              <a:buClrTx/>
              <a:buSzTx/>
              <a:tabLst/>
              <a:defRPr/>
            </a:pPr>
            <a:r>
              <a:rPr lang="en-US" sz="2000" dirty="0" err="1">
                <a:solidFill>
                  <a:schemeClr val="tx1"/>
                </a:solidFill>
              </a:rPr>
              <a:t>Westwide</a:t>
            </a:r>
            <a:r>
              <a:rPr lang="en-US" sz="2000" dirty="0">
                <a:solidFill>
                  <a:schemeClr val="tx1"/>
                </a:solidFill>
              </a:rPr>
              <a:t> – </a:t>
            </a:r>
            <a:r>
              <a:rPr lang="en-US" sz="2000" dirty="0">
                <a:solidFill>
                  <a:prstClr val="black"/>
                </a:solidFill>
                <a:latin typeface="Calibri" panose="020F0502020204030204"/>
              </a:rPr>
              <a:t>23% of planned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broadcast burns are completed. </a:t>
            </a:r>
          </a:p>
        </p:txBody>
      </p:sp>
    </p:spTree>
    <p:extLst>
      <p:ext uri="{BB962C8B-B14F-4D97-AF65-F5344CB8AC3E}">
        <p14:creationId xmlns:p14="http://schemas.microsoft.com/office/powerpoint/2010/main" val="4170539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bars&#10;&#10;Description automatically generated with medium confidence">
            <a:extLst>
              <a:ext uri="{FF2B5EF4-FFF2-40B4-BE49-F238E27FC236}">
                <a16:creationId xmlns:a16="http://schemas.microsoft.com/office/drawing/2014/main" id="{4F62500B-488C-522D-279F-4882D5288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16294"/>
            <a:ext cx="9891598" cy="4396266"/>
          </a:xfrm>
          <a:prstGeom prst="rect">
            <a:avLst/>
          </a:prstGeom>
        </p:spPr>
      </p:pic>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14" name="Content Placeholder 2">
            <a:extLst>
              <a:ext uri="{FF2B5EF4-FFF2-40B4-BE49-F238E27FC236}">
                <a16:creationId xmlns:a16="http://schemas.microsoft.com/office/drawing/2014/main" id="{184AC967-9EE5-0E3D-DCE3-C0CE6CCDEE9D}"/>
              </a:ext>
            </a:extLst>
          </p:cNvPr>
          <p:cNvSpPr txBox="1">
            <a:spLocks/>
          </p:cNvSpPr>
          <p:nvPr/>
        </p:nvSpPr>
        <p:spPr>
          <a:xfrm>
            <a:off x="838200" y="1433462"/>
            <a:ext cx="8284285"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Percent area broadcast burned by land manager 2017-2022 (9 states)</a:t>
            </a:r>
          </a:p>
        </p:txBody>
      </p:sp>
      <p:sp>
        <p:nvSpPr>
          <p:cNvPr id="3" name="Speech Bubble: Rectangle 2">
            <a:extLst>
              <a:ext uri="{FF2B5EF4-FFF2-40B4-BE49-F238E27FC236}">
                <a16:creationId xmlns:a16="http://schemas.microsoft.com/office/drawing/2014/main" id="{168AEF6A-3AD2-D357-DF27-42C51F1DEB25}"/>
              </a:ext>
            </a:extLst>
          </p:cNvPr>
          <p:cNvSpPr/>
          <p:nvPr/>
        </p:nvSpPr>
        <p:spPr>
          <a:xfrm>
            <a:off x="9122484" y="699291"/>
            <a:ext cx="2603351" cy="1248623"/>
          </a:xfrm>
          <a:prstGeom prst="wedgeRectCallout">
            <a:avLst>
              <a:gd name="adj1" fmla="val -38601"/>
              <a:gd name="adj2" fmla="val 78008"/>
            </a:avLst>
          </a:prstGeom>
        </p:spPr>
        <p:style>
          <a:lnRef idx="1">
            <a:schemeClr val="accent4"/>
          </a:lnRef>
          <a:fillRef idx="2">
            <a:schemeClr val="accent4"/>
          </a:fillRef>
          <a:effectRef idx="1">
            <a:schemeClr val="accent4"/>
          </a:effectRef>
          <a:fontRef idx="minor">
            <a:schemeClr val="dk1"/>
          </a:fontRef>
        </p:style>
        <p:txBody>
          <a:bodyPr rtlCol="0" anchor="ctr"/>
          <a:lstStyle/>
          <a:p>
            <a:pPr marR="0" lvl="0" algn="ctr" defTabSz="914400" rtl="0" eaLnBrk="1" fontAlgn="auto" latinLnBrk="0" hangingPunct="1">
              <a:lnSpc>
                <a:spcPct val="90000"/>
              </a:lnSpc>
              <a:spcBef>
                <a:spcPts val="1000"/>
              </a:spcBef>
              <a:spcAft>
                <a:spcPts val="0"/>
              </a:spcAft>
              <a:buClrTx/>
              <a:buSzTx/>
              <a:tabLst/>
              <a:defRPr/>
            </a:pPr>
            <a:r>
              <a:rPr lang="en-US" sz="2000" dirty="0" err="1">
                <a:solidFill>
                  <a:schemeClr val="tx1"/>
                </a:solidFill>
              </a:rPr>
              <a:t>Westwide</a:t>
            </a:r>
            <a:r>
              <a:rPr lang="en-US" sz="2000" dirty="0">
                <a:solidFill>
                  <a:schemeClr val="tx1"/>
                </a:solidFill>
              </a:rPr>
              <a:t> - 86% of the  area broadcast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burned is on federal lands.</a:t>
            </a:r>
          </a:p>
        </p:txBody>
      </p:sp>
    </p:spTree>
    <p:extLst>
      <p:ext uri="{BB962C8B-B14F-4D97-AF65-F5344CB8AC3E}">
        <p14:creationId xmlns:p14="http://schemas.microsoft.com/office/powerpoint/2010/main" val="2072159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10" name="Content Placeholder 2">
            <a:extLst>
              <a:ext uri="{FF2B5EF4-FFF2-40B4-BE49-F238E27FC236}">
                <a16:creationId xmlns:a16="http://schemas.microsoft.com/office/drawing/2014/main" id="{7F0456CB-1190-444F-D8D1-35B89D7A2012}"/>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Size of completed broadcast burns 2017-2022 (9 states)</a:t>
            </a:r>
          </a:p>
        </p:txBody>
      </p:sp>
      <p:pic>
        <p:nvPicPr>
          <p:cNvPr id="6" name="Picture 5" descr="A diagram of a number of boxes&#10;&#10;Description automatically generated with medium confidence">
            <a:extLst>
              <a:ext uri="{FF2B5EF4-FFF2-40B4-BE49-F238E27FC236}">
                <a16:creationId xmlns:a16="http://schemas.microsoft.com/office/drawing/2014/main" id="{16618122-7B1F-DA3D-A2F5-03295F376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24854"/>
            <a:ext cx="10515600" cy="4673600"/>
          </a:xfrm>
          <a:prstGeom prst="rect">
            <a:avLst/>
          </a:prstGeom>
        </p:spPr>
      </p:pic>
      <p:sp>
        <p:nvSpPr>
          <p:cNvPr id="3" name="Speech Bubble: Rectangle 2">
            <a:extLst>
              <a:ext uri="{FF2B5EF4-FFF2-40B4-BE49-F238E27FC236}">
                <a16:creationId xmlns:a16="http://schemas.microsoft.com/office/drawing/2014/main" id="{104135F3-1352-0E91-AE66-E6F12C13E687}"/>
              </a:ext>
            </a:extLst>
          </p:cNvPr>
          <p:cNvSpPr/>
          <p:nvPr/>
        </p:nvSpPr>
        <p:spPr>
          <a:xfrm>
            <a:off x="9122484" y="699291"/>
            <a:ext cx="2603351" cy="1248623"/>
          </a:xfrm>
          <a:prstGeom prst="wedgeRectCallout">
            <a:avLst>
              <a:gd name="adj1" fmla="val -38601"/>
              <a:gd name="adj2" fmla="val 7800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err="1">
                <a:solidFill>
                  <a:schemeClr val="tx1"/>
                </a:solidFill>
              </a:rPr>
              <a:t>Westwide</a:t>
            </a:r>
            <a:r>
              <a:rPr lang="en-US" sz="2000" dirty="0">
                <a:solidFill>
                  <a:schemeClr val="tx1"/>
                </a:solidFill>
              </a:rPr>
              <a:t> - median completed broadcast burn size is 70 acres (mean = 331 acres).</a:t>
            </a:r>
          </a:p>
        </p:txBody>
      </p:sp>
    </p:spTree>
    <p:extLst>
      <p:ext uri="{BB962C8B-B14F-4D97-AF65-F5344CB8AC3E}">
        <p14:creationId xmlns:p14="http://schemas.microsoft.com/office/powerpoint/2010/main" val="2140562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1814</TotalTime>
  <Words>1155</Words>
  <Application>Microsoft Office PowerPoint</Application>
  <PresentationFormat>Widescreen</PresentationFormat>
  <Paragraphs>365</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Building a prescribed fire database for the western United States</vt:lpstr>
      <vt:lpstr>Background</vt:lpstr>
      <vt:lpstr>Objective</vt:lpstr>
      <vt:lpstr>Methods</vt:lpstr>
      <vt:lpstr>Results</vt:lpstr>
      <vt:lpstr>Results</vt:lpstr>
      <vt:lpstr>Results</vt:lpstr>
      <vt:lpstr>Results</vt:lpstr>
      <vt:lpstr>Results</vt:lpstr>
      <vt:lpstr>Summary</vt:lpstr>
      <vt:lpstr>Next steps</vt:lpstr>
      <vt:lpstr>Opportunities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Kori Blankenship</dc:creator>
  <cp:lastModifiedBy>Kori Blankenship</cp:lastModifiedBy>
  <cp:revision>126</cp:revision>
  <dcterms:created xsi:type="dcterms:W3CDTF">2023-11-22T02:14:37Z</dcterms:created>
  <dcterms:modified xsi:type="dcterms:W3CDTF">2023-12-02T04:26:31Z</dcterms:modified>
</cp:coreProperties>
</file>